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0"/>
  </p:notesMasterIdLst>
  <p:sldIdLst>
    <p:sldId id="365" r:id="rId5"/>
    <p:sldId id="275" r:id="rId6"/>
    <p:sldId id="400" r:id="rId7"/>
    <p:sldId id="384" r:id="rId8"/>
    <p:sldId id="377" r:id="rId9"/>
    <p:sldId id="383" r:id="rId10"/>
    <p:sldId id="385" r:id="rId11"/>
    <p:sldId id="378" r:id="rId12"/>
    <p:sldId id="386" r:id="rId13"/>
    <p:sldId id="381" r:id="rId14"/>
    <p:sldId id="382" r:id="rId15"/>
    <p:sldId id="390" r:id="rId16"/>
    <p:sldId id="391" r:id="rId17"/>
    <p:sldId id="394" r:id="rId18"/>
    <p:sldId id="395" r:id="rId19"/>
    <p:sldId id="397" r:id="rId20"/>
    <p:sldId id="396" r:id="rId21"/>
    <p:sldId id="393" r:id="rId22"/>
    <p:sldId id="401" r:id="rId23"/>
    <p:sldId id="398" r:id="rId24"/>
    <p:sldId id="399" r:id="rId25"/>
    <p:sldId id="403" r:id="rId26"/>
    <p:sldId id="404" r:id="rId27"/>
    <p:sldId id="376" r:id="rId28"/>
    <p:sldId id="274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enda Heelan Powell" initials="BHP" lastIdx="1" clrIdx="0">
    <p:extLst>
      <p:ext uri="{19B8F6BF-5375-455C-9EA6-DF929625EA0E}">
        <p15:presenceInfo xmlns:p15="http://schemas.microsoft.com/office/powerpoint/2012/main" userId="S::bhpowell@elc.ab.ca::6a9d8b88-a5df-4d90-983f-87332909b3b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3B76"/>
    <a:srgbClr val="BEDB99"/>
    <a:srgbClr val="78C846"/>
    <a:srgbClr val="D9E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160"/>
        <p:guide pos="3840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enda Heelan Powell" userId="6a9d8b88-a5df-4d90-983f-87332909b3b6" providerId="ADAL" clId="{A0BB4C78-A39D-054C-898C-1F102B71B601}"/>
    <pc:docChg chg="modSld">
      <pc:chgData name="Brenda Heelan Powell" userId="6a9d8b88-a5df-4d90-983f-87332909b3b6" providerId="ADAL" clId="{A0BB4C78-A39D-054C-898C-1F102B71B601}" dt="2025-03-19T19:51:29.285" v="19" actId="20577"/>
      <pc:docMkLst>
        <pc:docMk/>
      </pc:docMkLst>
      <pc:sldChg chg="modNotesTx">
        <pc:chgData name="Brenda Heelan Powell" userId="6a9d8b88-a5df-4d90-983f-87332909b3b6" providerId="ADAL" clId="{A0BB4C78-A39D-054C-898C-1F102B71B601}" dt="2025-03-19T19:49:44.945" v="2" actId="20577"/>
        <pc:sldMkLst>
          <pc:docMk/>
          <pc:sldMk cId="2857356121" sldId="377"/>
        </pc:sldMkLst>
      </pc:sldChg>
      <pc:sldChg chg="modNotesTx">
        <pc:chgData name="Brenda Heelan Powell" userId="6a9d8b88-a5df-4d90-983f-87332909b3b6" providerId="ADAL" clId="{A0BB4C78-A39D-054C-898C-1F102B71B601}" dt="2025-03-19T19:49:59.613" v="5" actId="20577"/>
        <pc:sldMkLst>
          <pc:docMk/>
          <pc:sldMk cId="4188042308" sldId="378"/>
        </pc:sldMkLst>
      </pc:sldChg>
      <pc:sldChg chg="modNotesTx">
        <pc:chgData name="Brenda Heelan Powell" userId="6a9d8b88-a5df-4d90-983f-87332909b3b6" providerId="ADAL" clId="{A0BB4C78-A39D-054C-898C-1F102B71B601}" dt="2025-03-19T19:50:16.779" v="7" actId="20577"/>
        <pc:sldMkLst>
          <pc:docMk/>
          <pc:sldMk cId="3639479378" sldId="381"/>
        </pc:sldMkLst>
      </pc:sldChg>
      <pc:sldChg chg="modNotesTx">
        <pc:chgData name="Brenda Heelan Powell" userId="6a9d8b88-a5df-4d90-983f-87332909b3b6" providerId="ADAL" clId="{A0BB4C78-A39D-054C-898C-1F102B71B601}" dt="2025-03-19T19:50:22.711" v="8" actId="20577"/>
        <pc:sldMkLst>
          <pc:docMk/>
          <pc:sldMk cId="3863861655" sldId="382"/>
        </pc:sldMkLst>
      </pc:sldChg>
      <pc:sldChg chg="modNotesTx">
        <pc:chgData name="Brenda Heelan Powell" userId="6a9d8b88-a5df-4d90-983f-87332909b3b6" providerId="ADAL" clId="{A0BB4C78-A39D-054C-898C-1F102B71B601}" dt="2025-03-19T19:49:49.824" v="3" actId="20577"/>
        <pc:sldMkLst>
          <pc:docMk/>
          <pc:sldMk cId="419783251" sldId="383"/>
        </pc:sldMkLst>
      </pc:sldChg>
      <pc:sldChg chg="modNotesTx">
        <pc:chgData name="Brenda Heelan Powell" userId="6a9d8b88-a5df-4d90-983f-87332909b3b6" providerId="ADAL" clId="{A0BB4C78-A39D-054C-898C-1F102B71B601}" dt="2025-03-19T19:49:38.846" v="1" actId="20577"/>
        <pc:sldMkLst>
          <pc:docMk/>
          <pc:sldMk cId="2848393355" sldId="384"/>
        </pc:sldMkLst>
      </pc:sldChg>
      <pc:sldChg chg="modNotesTx">
        <pc:chgData name="Brenda Heelan Powell" userId="6a9d8b88-a5df-4d90-983f-87332909b3b6" providerId="ADAL" clId="{A0BB4C78-A39D-054C-898C-1F102B71B601}" dt="2025-03-19T19:49:54.517" v="4" actId="20577"/>
        <pc:sldMkLst>
          <pc:docMk/>
          <pc:sldMk cId="2758086924" sldId="385"/>
        </pc:sldMkLst>
      </pc:sldChg>
      <pc:sldChg chg="modNotesTx">
        <pc:chgData name="Brenda Heelan Powell" userId="6a9d8b88-a5df-4d90-983f-87332909b3b6" providerId="ADAL" clId="{A0BB4C78-A39D-054C-898C-1F102B71B601}" dt="2025-03-19T19:50:10.902" v="6" actId="20577"/>
        <pc:sldMkLst>
          <pc:docMk/>
          <pc:sldMk cId="3769870056" sldId="386"/>
        </pc:sldMkLst>
      </pc:sldChg>
      <pc:sldChg chg="modNotesTx">
        <pc:chgData name="Brenda Heelan Powell" userId="6a9d8b88-a5df-4d90-983f-87332909b3b6" providerId="ADAL" clId="{A0BB4C78-A39D-054C-898C-1F102B71B601}" dt="2025-03-19T19:50:28.527" v="9" actId="20577"/>
        <pc:sldMkLst>
          <pc:docMk/>
          <pc:sldMk cId="4019380750" sldId="390"/>
        </pc:sldMkLst>
      </pc:sldChg>
      <pc:sldChg chg="modNotesTx">
        <pc:chgData name="Brenda Heelan Powell" userId="6a9d8b88-a5df-4d90-983f-87332909b3b6" providerId="ADAL" clId="{A0BB4C78-A39D-054C-898C-1F102B71B601}" dt="2025-03-19T19:51:00.321" v="14" actId="20577"/>
        <pc:sldMkLst>
          <pc:docMk/>
          <pc:sldMk cId="3475155816" sldId="393"/>
        </pc:sldMkLst>
      </pc:sldChg>
      <pc:sldChg chg="modNotesTx">
        <pc:chgData name="Brenda Heelan Powell" userId="6a9d8b88-a5df-4d90-983f-87332909b3b6" providerId="ADAL" clId="{A0BB4C78-A39D-054C-898C-1F102B71B601}" dt="2025-03-19T19:50:36.190" v="10" actId="20577"/>
        <pc:sldMkLst>
          <pc:docMk/>
          <pc:sldMk cId="3605090660" sldId="394"/>
        </pc:sldMkLst>
      </pc:sldChg>
      <pc:sldChg chg="modNotesTx">
        <pc:chgData name="Brenda Heelan Powell" userId="6a9d8b88-a5df-4d90-983f-87332909b3b6" providerId="ADAL" clId="{A0BB4C78-A39D-054C-898C-1F102B71B601}" dt="2025-03-19T19:50:42.064" v="11" actId="20577"/>
        <pc:sldMkLst>
          <pc:docMk/>
          <pc:sldMk cId="1567166806" sldId="395"/>
        </pc:sldMkLst>
      </pc:sldChg>
      <pc:sldChg chg="modNotesTx">
        <pc:chgData name="Brenda Heelan Powell" userId="6a9d8b88-a5df-4d90-983f-87332909b3b6" providerId="ADAL" clId="{A0BB4C78-A39D-054C-898C-1F102B71B601}" dt="2025-03-19T19:50:54.246" v="13" actId="20577"/>
        <pc:sldMkLst>
          <pc:docMk/>
          <pc:sldMk cId="252710506" sldId="396"/>
        </pc:sldMkLst>
      </pc:sldChg>
      <pc:sldChg chg="modNotesTx">
        <pc:chgData name="Brenda Heelan Powell" userId="6a9d8b88-a5df-4d90-983f-87332909b3b6" providerId="ADAL" clId="{A0BB4C78-A39D-054C-898C-1F102B71B601}" dt="2025-03-19T19:50:47.621" v="12" actId="20577"/>
        <pc:sldMkLst>
          <pc:docMk/>
          <pc:sldMk cId="343753623" sldId="397"/>
        </pc:sldMkLst>
      </pc:sldChg>
      <pc:sldChg chg="modNotesTx">
        <pc:chgData name="Brenda Heelan Powell" userId="6a9d8b88-a5df-4d90-983f-87332909b3b6" providerId="ADAL" clId="{A0BB4C78-A39D-054C-898C-1F102B71B601}" dt="2025-03-19T19:51:11.968" v="16" actId="20577"/>
        <pc:sldMkLst>
          <pc:docMk/>
          <pc:sldMk cId="3697671189" sldId="398"/>
        </pc:sldMkLst>
      </pc:sldChg>
      <pc:sldChg chg="modNotesTx">
        <pc:chgData name="Brenda Heelan Powell" userId="6a9d8b88-a5df-4d90-983f-87332909b3b6" providerId="ADAL" clId="{A0BB4C78-A39D-054C-898C-1F102B71B601}" dt="2025-03-19T19:51:18.598" v="17" actId="20577"/>
        <pc:sldMkLst>
          <pc:docMk/>
          <pc:sldMk cId="1511580613" sldId="399"/>
        </pc:sldMkLst>
      </pc:sldChg>
      <pc:sldChg chg="modNotesTx">
        <pc:chgData name="Brenda Heelan Powell" userId="6a9d8b88-a5df-4d90-983f-87332909b3b6" providerId="ADAL" clId="{A0BB4C78-A39D-054C-898C-1F102B71B601}" dt="2025-03-19T19:49:33.120" v="0" actId="20577"/>
        <pc:sldMkLst>
          <pc:docMk/>
          <pc:sldMk cId="2273845997" sldId="400"/>
        </pc:sldMkLst>
      </pc:sldChg>
      <pc:sldChg chg="modNotesTx">
        <pc:chgData name="Brenda Heelan Powell" userId="6a9d8b88-a5df-4d90-983f-87332909b3b6" providerId="ADAL" clId="{A0BB4C78-A39D-054C-898C-1F102B71B601}" dt="2025-03-19T19:51:06.382" v="15" actId="20577"/>
        <pc:sldMkLst>
          <pc:docMk/>
          <pc:sldMk cId="1659765645" sldId="401"/>
        </pc:sldMkLst>
      </pc:sldChg>
      <pc:sldChg chg="modNotesTx">
        <pc:chgData name="Brenda Heelan Powell" userId="6a9d8b88-a5df-4d90-983f-87332909b3b6" providerId="ADAL" clId="{A0BB4C78-A39D-054C-898C-1F102B71B601}" dt="2025-03-19T19:51:24.081" v="18" actId="20577"/>
        <pc:sldMkLst>
          <pc:docMk/>
          <pc:sldMk cId="2028713587" sldId="403"/>
        </pc:sldMkLst>
      </pc:sldChg>
      <pc:sldChg chg="modNotesTx">
        <pc:chgData name="Brenda Heelan Powell" userId="6a9d8b88-a5df-4d90-983f-87332909b3b6" providerId="ADAL" clId="{A0BB4C78-A39D-054C-898C-1F102B71B601}" dt="2025-03-19T19:51:29.285" v="19" actId="20577"/>
        <pc:sldMkLst>
          <pc:docMk/>
          <pc:sldMk cId="3766464103" sldId="40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5FB97-DCB5-48EB-944E-A5D92C198420}" type="datetimeFigureOut">
              <a:rPr lang="en-CA" smtClean="0"/>
              <a:t>2025-03-19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98660E-6A63-4D61-A56E-A0061933477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57524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91504-468C-4623-A3EC-58C6404F83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5505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98660E-6A63-4D61-A56E-A0061933477E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15283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98660E-6A63-4D61-A56E-A0061933477E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644829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98660E-6A63-4D61-A56E-A0061933477E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63503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98660E-6A63-4D61-A56E-A0061933477E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758302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98660E-6A63-4D61-A56E-A0061933477E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63503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98660E-6A63-4D61-A56E-A0061933477E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63503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98660E-6A63-4D61-A56E-A0061933477E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63503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98660E-6A63-4D61-A56E-A0061933477E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63503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98660E-6A63-4D61-A56E-A0061933477E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63503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98660E-6A63-4D61-A56E-A0061933477E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6350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A15E4-1242-E747-9687-2196FC071D1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8406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98660E-6A63-4D61-A56E-A0061933477E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63503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98660E-6A63-4D61-A56E-A0061933477E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63503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A15E4-1242-E747-9687-2196FC071D1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8406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A15E4-1242-E747-9687-2196FC071D1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8406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A15E4-1242-E747-9687-2196FC071D1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9715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A15E4-1242-E747-9687-2196FC071D1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00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A15E4-1242-E747-9687-2196FC071D1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840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98660E-6A63-4D61-A56E-A0061933477E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4434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98660E-6A63-4D61-A56E-A0061933477E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82584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98660E-6A63-4D61-A56E-A0061933477E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8515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98660E-6A63-4D61-A56E-A0061933477E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647918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98660E-6A63-4D61-A56E-A0061933477E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5126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98660E-6A63-4D61-A56E-A0061933477E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75830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FFA6E-BA4E-4E18-8C4D-FD0F160F2FD0}" type="datetimeFigureOut">
              <a:rPr lang="en-CA" smtClean="0"/>
              <a:t>2025-03-19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86E2B-899A-4BD4-80A0-3B1021CDD80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0306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FFA6E-BA4E-4E18-8C4D-FD0F160F2FD0}" type="datetimeFigureOut">
              <a:rPr lang="en-CA" smtClean="0"/>
              <a:t>2025-03-19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86E2B-899A-4BD4-80A0-3B1021CDD80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7891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FFA6E-BA4E-4E18-8C4D-FD0F160F2FD0}" type="datetimeFigureOut">
              <a:rPr lang="en-CA" smtClean="0"/>
              <a:t>2025-03-19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86E2B-899A-4BD4-80A0-3B1021CDD80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0169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FFA6E-BA4E-4E18-8C4D-FD0F160F2FD0}" type="datetimeFigureOut">
              <a:rPr lang="en-CA" smtClean="0"/>
              <a:t>2025-03-19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86E2B-899A-4BD4-80A0-3B1021CDD80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51544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FFA6E-BA4E-4E18-8C4D-FD0F160F2FD0}" type="datetimeFigureOut">
              <a:rPr lang="en-CA" smtClean="0"/>
              <a:t>2025-03-19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86E2B-899A-4BD4-80A0-3B1021CDD80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2991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FFA6E-BA4E-4E18-8C4D-FD0F160F2FD0}" type="datetimeFigureOut">
              <a:rPr lang="en-CA" smtClean="0"/>
              <a:t>2025-03-19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86E2B-899A-4BD4-80A0-3B1021CDD80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89570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FFA6E-BA4E-4E18-8C4D-FD0F160F2FD0}" type="datetimeFigureOut">
              <a:rPr lang="en-CA" smtClean="0"/>
              <a:t>2025-03-19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86E2B-899A-4BD4-80A0-3B1021CDD80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0560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FFA6E-BA4E-4E18-8C4D-FD0F160F2FD0}" type="datetimeFigureOut">
              <a:rPr lang="en-CA" smtClean="0"/>
              <a:t>2025-03-19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86E2B-899A-4BD4-80A0-3B1021CDD80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7843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FFA6E-BA4E-4E18-8C4D-FD0F160F2FD0}" type="datetimeFigureOut">
              <a:rPr lang="en-CA" smtClean="0"/>
              <a:t>2025-03-19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86E2B-899A-4BD4-80A0-3B1021CDD80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68866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FFA6E-BA4E-4E18-8C4D-FD0F160F2FD0}" type="datetimeFigureOut">
              <a:rPr lang="en-CA" smtClean="0"/>
              <a:t>2025-03-19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86E2B-899A-4BD4-80A0-3B1021CDD80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37936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FFA6E-BA4E-4E18-8C4D-FD0F160F2FD0}" type="datetimeFigureOut">
              <a:rPr lang="en-CA" smtClean="0"/>
              <a:t>2025-03-19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86E2B-899A-4BD4-80A0-3B1021CDD80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2259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FFA6E-BA4E-4E18-8C4D-FD0F160F2FD0}" type="datetimeFigureOut">
              <a:rPr lang="en-CA" smtClean="0"/>
              <a:t>2025-03-19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86E2B-899A-4BD4-80A0-3B1021CDD80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9172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hyperlink" Target="http://www.elc.ab.ca/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mailto:elc@elc.ab.ca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mailto:bhpowell@elc.ab.ca" TargetMode="External"/><Relationship Id="rId7" Type="http://schemas.openxmlformats.org/officeDocument/2006/relationships/hyperlink" Target="https://twitter.com/ELC_Alberta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facebook.com/environmentallawcentre" TargetMode="External"/><Relationship Id="rId5" Type="http://schemas.openxmlformats.org/officeDocument/2006/relationships/hyperlink" Target="http://elc.ab.ca/blog/" TargetMode="External"/><Relationship Id="rId4" Type="http://schemas.openxmlformats.org/officeDocument/2006/relationships/hyperlink" Target="http://www.elc.ab.ca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urple wheatgrass in field">
            <a:extLst>
              <a:ext uri="{FF2B5EF4-FFF2-40B4-BE49-F238E27FC236}">
                <a16:creationId xmlns:a16="http://schemas.microsoft.com/office/drawing/2014/main" id="{35FD6AE7-2A4F-1ABE-5B53-E681309E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71810" cy="6741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F3F9C3-4AF8-4A23-81EF-118CAE9157AF}"/>
              </a:ext>
            </a:extLst>
          </p:cNvPr>
          <p:cNvSpPr/>
          <p:nvPr/>
        </p:nvSpPr>
        <p:spPr>
          <a:xfrm>
            <a:off x="1" y="2057400"/>
            <a:ext cx="10597897" cy="260604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4E83FC-B8BF-7607-8A02-D55DCB3BD2AB}"/>
              </a:ext>
            </a:extLst>
          </p:cNvPr>
          <p:cNvSpPr txBox="1"/>
          <p:nvPr/>
        </p:nvSpPr>
        <p:spPr>
          <a:xfrm>
            <a:off x="1936708" y="2443742"/>
            <a:ext cx="8298393" cy="92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1" b="1">
                <a:solidFill>
                  <a:schemeClr val="bg1"/>
                </a:solidFill>
                <a:latin typeface="Bodoni Moda 11pt ExtraBold" pitchFamily="2" charset="0"/>
              </a:rPr>
              <a:t>Grasslands Considered</a:t>
            </a:r>
            <a:r>
              <a:rPr lang="en-US" sz="5401" b="1">
                <a:solidFill>
                  <a:srgbClr val="002060"/>
                </a:solidFill>
                <a:latin typeface="Bodoni Moda 11pt ExtraBold" pitchFamily="2" charset="0"/>
              </a:rPr>
              <a:t>:</a:t>
            </a:r>
            <a:endParaRPr lang="en-CA" sz="4400" b="1">
              <a:solidFill>
                <a:srgbClr val="002060"/>
              </a:solidFill>
              <a:latin typeface="Bodoni Moda 11pt ExtraBold" pitchFamily="2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725C68-1151-9C25-5B1C-9768372D2079}"/>
              </a:ext>
            </a:extLst>
          </p:cNvPr>
          <p:cNvSpPr/>
          <p:nvPr/>
        </p:nvSpPr>
        <p:spPr>
          <a:xfrm>
            <a:off x="2843785" y="4427870"/>
            <a:ext cx="6437376" cy="925516"/>
          </a:xfrm>
          <a:prstGeom prst="rect">
            <a:avLst/>
          </a:prstGeom>
          <a:solidFill>
            <a:srgbClr val="D9E0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771233-2EC3-F118-9FD5-0B12C8E96BBA}"/>
              </a:ext>
            </a:extLst>
          </p:cNvPr>
          <p:cNvSpPr txBox="1"/>
          <p:nvPr/>
        </p:nvSpPr>
        <p:spPr>
          <a:xfrm>
            <a:off x="3365332" y="4757292"/>
            <a:ext cx="521758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CA" sz="2000" b="1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Brenda Heelan Powell,  </a:t>
            </a:r>
            <a:r>
              <a:rPr lang="en-CA" sz="2000" b="1" i="1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ELC Staff Counsel</a:t>
            </a:r>
            <a:r>
              <a:rPr lang="en-CA" sz="2000" b="1" i="1">
                <a:solidFill>
                  <a:srgbClr val="233B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2000" b="1" i="1">
              <a:solidFill>
                <a:srgbClr val="233B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1D16A0-77D8-2B4B-D1EA-7F1CEE6B7C9B}"/>
              </a:ext>
            </a:extLst>
          </p:cNvPr>
          <p:cNvSpPr txBox="1"/>
          <p:nvPr/>
        </p:nvSpPr>
        <p:spPr>
          <a:xfrm>
            <a:off x="9281159" y="5888151"/>
            <a:ext cx="3185582" cy="646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CA" sz="1801" b="1">
              <a:solidFill>
                <a:schemeClr val="accent1">
                  <a:lumMod val="5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  <a:p>
            <a:pPr algn="ctr"/>
            <a:r>
              <a:rPr lang="en-CA" sz="1801" b="1">
                <a:solidFill>
                  <a:srgbClr val="233B7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March 13, 2025</a:t>
            </a:r>
            <a:endParaRPr lang="en-US" sz="1801">
              <a:solidFill>
                <a:srgbClr val="233B7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62AA61-CA8F-86EB-4687-561426D1C5A3}"/>
              </a:ext>
            </a:extLst>
          </p:cNvPr>
          <p:cNvSpPr txBox="1"/>
          <p:nvPr/>
        </p:nvSpPr>
        <p:spPr>
          <a:xfrm>
            <a:off x="1824926" y="3155049"/>
            <a:ext cx="8298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b="1">
                <a:solidFill>
                  <a:srgbClr val="78C84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Regulatory Consideration and Protection of Alberta’s Native Grasslands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453E7E-356E-5009-26C9-00EE70C9FE2E}"/>
              </a:ext>
            </a:extLst>
          </p:cNvPr>
          <p:cNvSpPr txBox="1"/>
          <p:nvPr/>
        </p:nvSpPr>
        <p:spPr>
          <a:xfrm>
            <a:off x="3366855" y="4577532"/>
            <a:ext cx="1932092" cy="3079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CA" sz="1401" b="1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Presented by</a:t>
            </a:r>
            <a:endParaRPr lang="en-US" sz="1401" b="1" i="1">
              <a:solidFill>
                <a:srgbClr val="233B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2C8B7EC7-E560-E7DF-CFBA-355D24813F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45" y="346065"/>
            <a:ext cx="3349294" cy="97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50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Close up of map">
            <a:extLst>
              <a:ext uri="{FF2B5EF4-FFF2-40B4-BE49-F238E27FC236}">
                <a16:creationId xmlns:a16="http://schemas.microsoft.com/office/drawing/2014/main" id="{26E2BA52-0F34-A21C-FCC9-718C7B9E40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7"/>
          <a:stretch/>
        </p:blipFill>
        <p:spPr>
          <a:xfrm>
            <a:off x="0" y="1584175"/>
            <a:ext cx="3694571" cy="4262005"/>
          </a:xfrm>
          <a:prstGeom prst="rect">
            <a:avLst/>
          </a:prstGeom>
        </p:spPr>
      </p:pic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4A5535BF-4D53-E8DF-BCD1-93627B9B16B2}"/>
              </a:ext>
            </a:extLst>
          </p:cNvPr>
          <p:cNvSpPr/>
          <p:nvPr/>
        </p:nvSpPr>
        <p:spPr>
          <a:xfrm flipH="1">
            <a:off x="4034805" y="5159478"/>
            <a:ext cx="6755115" cy="400754"/>
          </a:xfrm>
          <a:prstGeom prst="homePlate">
            <a:avLst>
              <a:gd name="adj" fmla="val 0"/>
            </a:avLst>
          </a:prstGeom>
          <a:solidFill>
            <a:srgbClr val="D9E0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1"/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1F374C91-32CB-8A6D-3D90-0B50803589D3}"/>
              </a:ext>
            </a:extLst>
          </p:cNvPr>
          <p:cNvSpPr/>
          <p:nvPr/>
        </p:nvSpPr>
        <p:spPr>
          <a:xfrm flipH="1">
            <a:off x="4034805" y="4018061"/>
            <a:ext cx="6755115" cy="327602"/>
          </a:xfrm>
          <a:prstGeom prst="homePlate">
            <a:avLst>
              <a:gd name="adj" fmla="val 0"/>
            </a:avLst>
          </a:prstGeom>
          <a:solidFill>
            <a:srgbClr val="D9E0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1"/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C666641C-1141-62E5-47BF-40F0FAE98974}"/>
              </a:ext>
            </a:extLst>
          </p:cNvPr>
          <p:cNvSpPr/>
          <p:nvPr/>
        </p:nvSpPr>
        <p:spPr>
          <a:xfrm flipH="1">
            <a:off x="4034805" y="2974064"/>
            <a:ext cx="6755115" cy="404972"/>
          </a:xfrm>
          <a:prstGeom prst="homePlate">
            <a:avLst>
              <a:gd name="adj" fmla="val 0"/>
            </a:avLst>
          </a:prstGeom>
          <a:solidFill>
            <a:srgbClr val="D9E0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1"/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95961E64-C53E-F03D-DA0C-9E784A15DEBD}"/>
              </a:ext>
            </a:extLst>
          </p:cNvPr>
          <p:cNvSpPr/>
          <p:nvPr/>
        </p:nvSpPr>
        <p:spPr>
          <a:xfrm flipH="1">
            <a:off x="4034805" y="1584175"/>
            <a:ext cx="6755115" cy="557785"/>
          </a:xfrm>
          <a:prstGeom prst="homePlate">
            <a:avLst>
              <a:gd name="adj" fmla="val 0"/>
            </a:avLst>
          </a:prstGeom>
          <a:solidFill>
            <a:srgbClr val="D9E0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5FCE7B-9779-A055-A441-D29FD43ED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24" y="47074"/>
            <a:ext cx="8827008" cy="1325563"/>
          </a:xfrm>
        </p:spPr>
        <p:txBody>
          <a:bodyPr>
            <a:normAutofit/>
          </a:bodyPr>
          <a:lstStyle/>
          <a:p>
            <a:r>
              <a:rPr lang="en-CA" sz="3600" b="1">
                <a:solidFill>
                  <a:srgbClr val="233B7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Protected Areas, Land Use Planning &amp; </a:t>
            </a:r>
            <a:br>
              <a:rPr lang="en-CA" sz="3600" b="1">
                <a:solidFill>
                  <a:srgbClr val="233B7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en-CA" sz="3600" b="1">
                <a:solidFill>
                  <a:srgbClr val="233B7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Land Management Legislation</a:t>
            </a:r>
            <a:endParaRPr lang="en-US" sz="3600" b="1">
              <a:solidFill>
                <a:srgbClr val="233B7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B32193-03E7-7719-FD27-CE7A1F4F5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0145" y="1642541"/>
            <a:ext cx="6952489" cy="4351339"/>
          </a:xfrm>
        </p:spPr>
        <p:txBody>
          <a:bodyPr>
            <a:normAutofit fontScale="92500" lnSpcReduction="20000"/>
          </a:bodyPr>
          <a:lstStyle/>
          <a:p>
            <a:r>
              <a:rPr lang="en-CA" sz="2400" b="1" i="1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Wilderness Areas, Ecological Reserves, Natural Areas and Heritage Rangelands Act</a:t>
            </a:r>
          </a:p>
          <a:p>
            <a:pPr lvl="1"/>
            <a:r>
              <a:rPr lang="en-CA" sz="20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Black Creek Heritage Rangeland and OH Ranch Heritage Rangeland</a:t>
            </a:r>
          </a:p>
          <a:p>
            <a:endParaRPr lang="en-CA" sz="2400">
              <a:solidFill>
                <a:srgbClr val="233B7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CA" sz="2400" b="1" i="1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Alberta Land Stewardship Act</a:t>
            </a:r>
          </a:p>
          <a:p>
            <a:pPr lvl="1"/>
            <a:r>
              <a:rPr lang="en-CA" sz="20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Regional planning (South Saskatchewan Regional Plan)</a:t>
            </a:r>
          </a:p>
          <a:p>
            <a:endParaRPr lang="en-CA" sz="2400" i="1">
              <a:solidFill>
                <a:srgbClr val="233B7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CA" sz="2400" b="1" i="1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Public Lands Act</a:t>
            </a:r>
          </a:p>
          <a:p>
            <a:pPr lvl="1"/>
            <a:r>
              <a:rPr lang="en-CA" sz="20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Dispositions to enter or use public lands (AER and Forestry &amp; Parks)</a:t>
            </a:r>
          </a:p>
          <a:p>
            <a:endParaRPr lang="en-CA" sz="2400">
              <a:solidFill>
                <a:srgbClr val="233B7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CA" sz="2400" b="1" i="1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Municipal Government Act</a:t>
            </a:r>
          </a:p>
          <a:p>
            <a:pPr lvl="1"/>
            <a:r>
              <a:rPr lang="en-CA" sz="20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 and development (private lands)</a:t>
            </a:r>
            <a:endParaRPr lang="en-US" sz="2000">
              <a:solidFill>
                <a:srgbClr val="233B7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 descr="Blue text on a black background">
            <a:extLst>
              <a:ext uri="{FF2B5EF4-FFF2-40B4-BE49-F238E27FC236}">
                <a16:creationId xmlns:a16="http://schemas.microsoft.com/office/drawing/2014/main" id="{4A086636-F0A6-7B59-AD0A-D47B67D4AD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08" y="6160207"/>
            <a:ext cx="1836985" cy="533799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BD5DAFC1-34BD-21B6-E83F-440CC95F048D}"/>
              </a:ext>
            </a:extLst>
          </p:cNvPr>
          <p:cNvSpPr txBox="1">
            <a:spLocks noChangeArrowheads="1"/>
          </p:cNvSpPr>
          <p:nvPr/>
        </p:nvSpPr>
        <p:spPr>
          <a:xfrm>
            <a:off x="7923900" y="6361711"/>
            <a:ext cx="3595241" cy="488348"/>
          </a:xfrm>
          <a:prstGeom prst="rect">
            <a:avLst/>
          </a:prstGeom>
        </p:spPr>
        <p:txBody>
          <a:bodyPr vert="horz" lIns="91440" tIns="45721" rIns="91440" bIns="45721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elc@elc.ab.ca</a:t>
            </a:r>
            <a:r>
              <a:rPr lang="en-US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   </a:t>
            </a: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          </a:t>
            </a: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elc.ab.ca</a:t>
            </a:r>
            <a:r>
              <a:rPr lang="pl-PL" sz="1600" b="0" i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​</a:t>
            </a:r>
            <a:endParaRPr lang="en-GB" sz="2000">
              <a:solidFill>
                <a:srgbClr val="233B7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8C15F4E-36D6-FB39-A4B9-FB3843570E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787" y="6385322"/>
            <a:ext cx="280654" cy="280654"/>
          </a:xfrm>
          <a:prstGeom prst="rect">
            <a:avLst/>
          </a:prstGeom>
        </p:spPr>
      </p:pic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8217830-A28D-3EC1-3A22-F3233D26E8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762" y="6385322"/>
            <a:ext cx="280654" cy="28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79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59334-7C36-3ADA-DCFE-9BAFBF47D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10" y="118238"/>
            <a:ext cx="10845531" cy="1325563"/>
          </a:xfrm>
        </p:spPr>
        <p:txBody>
          <a:bodyPr>
            <a:normAutofit/>
          </a:bodyPr>
          <a:lstStyle/>
          <a:p>
            <a:r>
              <a:rPr lang="en-CA" sz="4000" b="1">
                <a:solidFill>
                  <a:srgbClr val="233B7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Resource Activities Regulation Legislation</a:t>
            </a:r>
            <a:endParaRPr lang="en-US" sz="4000" b="1">
              <a:solidFill>
                <a:srgbClr val="233B7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FC17A-39B4-7673-2D0D-AB0B5B6DD2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475601"/>
            <a:ext cx="10515600" cy="4351339"/>
          </a:xfrm>
        </p:spPr>
        <p:txBody>
          <a:bodyPr>
            <a:normAutofit/>
          </a:bodyPr>
          <a:lstStyle/>
          <a:p>
            <a:r>
              <a:rPr lang="en-CA" sz="2400" b="1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Each resource activity has its own regulatory scheme and legislation</a:t>
            </a:r>
          </a:p>
          <a:p>
            <a:pPr lvl="1"/>
            <a:r>
              <a:rPr lang="en-CA" sz="20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AUC: power facilities including renewables</a:t>
            </a:r>
          </a:p>
          <a:p>
            <a:pPr lvl="1"/>
            <a:r>
              <a:rPr lang="en-CA" sz="20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AER: oil and gas, coal, oil sands, geothermal activities, brine-hosted minerals, and rock-based minerals</a:t>
            </a:r>
          </a:p>
          <a:p>
            <a:pPr lvl="1"/>
            <a:r>
              <a:rPr lang="en-CA" sz="20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NRCB: ILOs and large recreational facilities</a:t>
            </a:r>
          </a:p>
          <a:p>
            <a:pPr lvl="1"/>
            <a:r>
              <a:rPr lang="en-CA" sz="20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CER: federally regulated pipelines</a:t>
            </a:r>
          </a:p>
          <a:p>
            <a:pPr lvl="1"/>
            <a:endParaRPr lang="en-CA" sz="2000">
              <a:solidFill>
                <a:srgbClr val="233B7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CA" sz="2400" b="1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General environmental legislation applies</a:t>
            </a:r>
          </a:p>
          <a:p>
            <a:pPr lvl="1"/>
            <a:r>
              <a:rPr lang="en-CA" sz="2000" i="1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Environmental Protection and Enhancement Act</a:t>
            </a:r>
          </a:p>
          <a:p>
            <a:pPr lvl="2"/>
            <a:r>
              <a:rPr lang="en-CA" sz="1801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remediation standard, release of substances (pollution)</a:t>
            </a:r>
          </a:p>
          <a:p>
            <a:pPr lvl="1"/>
            <a:r>
              <a:rPr lang="en-CA" sz="2000" i="1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Water Act</a:t>
            </a:r>
          </a:p>
          <a:p>
            <a:pPr lvl="2"/>
            <a:r>
              <a:rPr lang="en-CA" sz="1801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use and diversion of water, land-based activities that impact water</a:t>
            </a:r>
          </a:p>
        </p:txBody>
      </p:sp>
      <p:pic>
        <p:nvPicPr>
          <p:cNvPr id="5" name="Picture 4" descr="Blue text on a black background">
            <a:extLst>
              <a:ext uri="{FF2B5EF4-FFF2-40B4-BE49-F238E27FC236}">
                <a16:creationId xmlns:a16="http://schemas.microsoft.com/office/drawing/2014/main" id="{93362DB5-213B-6CCC-3D91-D009D945EC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08" y="6160207"/>
            <a:ext cx="1836985" cy="533799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4049BD43-322F-3CA6-293C-F4434AE57852}"/>
              </a:ext>
            </a:extLst>
          </p:cNvPr>
          <p:cNvSpPr txBox="1">
            <a:spLocks noChangeArrowheads="1"/>
          </p:cNvSpPr>
          <p:nvPr/>
        </p:nvSpPr>
        <p:spPr>
          <a:xfrm>
            <a:off x="7923900" y="6361711"/>
            <a:ext cx="3595241" cy="488348"/>
          </a:xfrm>
          <a:prstGeom prst="rect">
            <a:avLst/>
          </a:prstGeom>
        </p:spPr>
        <p:txBody>
          <a:bodyPr vert="horz" lIns="91440" tIns="45721" rIns="91440" bIns="45721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elc@elc.ab.ca</a:t>
            </a:r>
            <a:r>
              <a:rPr lang="en-US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   </a:t>
            </a: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          </a:t>
            </a: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elc.ab.ca</a:t>
            </a:r>
            <a:r>
              <a:rPr lang="pl-PL" sz="1600" b="0" i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​</a:t>
            </a:r>
            <a:endParaRPr lang="en-GB" sz="2000">
              <a:solidFill>
                <a:srgbClr val="233B7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0638480-1A13-4950-1A4E-06E9A20C2F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787" y="6385322"/>
            <a:ext cx="280654" cy="280654"/>
          </a:xfrm>
          <a:prstGeom prst="rect">
            <a:avLst/>
          </a:prstGeom>
        </p:spPr>
      </p:pic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C5111B6-AF21-6126-3F73-675B234CDF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762" y="6385322"/>
            <a:ext cx="280654" cy="28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861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F42DE9-B05B-55E2-7076-18661F35B18E}"/>
              </a:ext>
            </a:extLst>
          </p:cNvPr>
          <p:cNvSpPr/>
          <p:nvPr/>
        </p:nvSpPr>
        <p:spPr>
          <a:xfrm>
            <a:off x="7717536" y="1884300"/>
            <a:ext cx="4361689" cy="2203387"/>
          </a:xfrm>
          <a:prstGeom prst="roundRect">
            <a:avLst/>
          </a:prstGeom>
          <a:solidFill>
            <a:srgbClr val="233B7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1"/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85230378-D506-8557-75EE-4A58E22C7397}"/>
              </a:ext>
            </a:extLst>
          </p:cNvPr>
          <p:cNvSpPr/>
          <p:nvPr/>
        </p:nvSpPr>
        <p:spPr>
          <a:xfrm>
            <a:off x="566928" y="1074468"/>
            <a:ext cx="6900672" cy="4919472"/>
          </a:xfrm>
          <a:prstGeom prst="wedgeRectCallout">
            <a:avLst>
              <a:gd name="adj1" fmla="val 57683"/>
              <a:gd name="adj2" fmla="val -20399"/>
            </a:avLst>
          </a:prstGeom>
          <a:solidFill>
            <a:srgbClr val="BEDB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D57745-F85F-9BD3-6DBD-036CC04FD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2"/>
            <a:ext cx="10515600" cy="1325563"/>
          </a:xfrm>
        </p:spPr>
        <p:txBody>
          <a:bodyPr>
            <a:normAutofit/>
          </a:bodyPr>
          <a:lstStyle/>
          <a:p>
            <a:r>
              <a:rPr lang="en-CA" sz="4000" b="1">
                <a:solidFill>
                  <a:srgbClr val="233B7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Grassland Policies</a:t>
            </a:r>
            <a:endParaRPr lang="en-US" sz="4000" b="1">
              <a:solidFill>
                <a:srgbClr val="233B7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64791-C621-0CBE-8CAF-8276C90FE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865" y="1170369"/>
            <a:ext cx="6650736" cy="500629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sz="1801" b="1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Oil and Gas Operations</a:t>
            </a:r>
          </a:p>
          <a:p>
            <a:pPr lvl="1"/>
            <a:r>
              <a:rPr lang="en-CA" sz="16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2010 Reclamation Criteria for </a:t>
            </a:r>
            <a:r>
              <a:rPr lang="en-CA" sz="1600" err="1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Wellsites</a:t>
            </a:r>
            <a:r>
              <a:rPr lang="en-CA" sz="16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and Associated Facilities for Native Grasslands</a:t>
            </a:r>
          </a:p>
          <a:p>
            <a:pPr lvl="1"/>
            <a:r>
              <a:rPr lang="en-CA" sz="16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AER Manual 007: Principles for Minimizing Surface Disturbance in Native Prairie and Parkland Areas</a:t>
            </a:r>
          </a:p>
          <a:p>
            <a:pPr lvl="1"/>
            <a:endParaRPr lang="en-CA" sz="1600">
              <a:solidFill>
                <a:srgbClr val="233B7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CA" sz="1801" b="1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Renewable Energy Operations</a:t>
            </a:r>
          </a:p>
          <a:p>
            <a:pPr lvl="1"/>
            <a:r>
              <a:rPr lang="en-CA" sz="16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Wildlife Directives for Alberta Wind Energy Projects </a:t>
            </a:r>
          </a:p>
          <a:p>
            <a:pPr lvl="1"/>
            <a:r>
              <a:rPr lang="en-CA" sz="16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Wildlife Directives for Alberta Solar Energy Projects </a:t>
            </a:r>
          </a:p>
          <a:p>
            <a:pPr marL="457206" lvl="1" indent="0">
              <a:buNone/>
            </a:pPr>
            <a:endParaRPr lang="en-CA" sz="1600">
              <a:solidFill>
                <a:srgbClr val="233B7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CA" sz="1801" b="1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Grazing Operations</a:t>
            </a:r>
          </a:p>
          <a:p>
            <a:pPr lvl="1"/>
            <a:r>
              <a:rPr lang="en-CA" sz="16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Grazing Lease Stewardship Code of Practice</a:t>
            </a:r>
          </a:p>
          <a:p>
            <a:pPr lvl="1"/>
            <a:r>
              <a:rPr lang="en-CA" sz="16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Operating Standards for Alberta’s Public Grazing Dispositions</a:t>
            </a:r>
          </a:p>
          <a:p>
            <a:pPr lvl="1"/>
            <a:r>
              <a:rPr lang="en-CA" sz="16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Range Inventory Manual</a:t>
            </a:r>
          </a:p>
          <a:p>
            <a:pPr lvl="1"/>
            <a:endParaRPr lang="en-CA" sz="1600">
              <a:solidFill>
                <a:srgbClr val="233B7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CA" sz="1801" b="1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Industrial Activities</a:t>
            </a:r>
          </a:p>
          <a:p>
            <a:pPr lvl="1"/>
            <a:r>
              <a:rPr lang="en-CA" sz="16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Numerous policies addressing: recovery strategies, conservation assessments, principles to minimize surface disturbances</a:t>
            </a:r>
          </a:p>
          <a:p>
            <a:pPr marL="0" indent="0">
              <a:buNone/>
            </a:pPr>
            <a:endParaRPr lang="en-CA" sz="1801">
              <a:solidFill>
                <a:srgbClr val="233B7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E5CE16D-360C-5676-3583-2BC9D8DA1A40}"/>
              </a:ext>
            </a:extLst>
          </p:cNvPr>
          <p:cNvSpPr txBox="1">
            <a:spLocks/>
          </p:cNvSpPr>
          <p:nvPr/>
        </p:nvSpPr>
        <p:spPr>
          <a:xfrm>
            <a:off x="7966697" y="1719707"/>
            <a:ext cx="3986784" cy="2532571"/>
          </a:xfrm>
          <a:prstGeom prst="rect">
            <a:avLst/>
          </a:prstGeom>
        </p:spPr>
        <p:txBody>
          <a:bodyPr vert="horz" lIns="91440" tIns="45721" rIns="91440" bIns="4572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4" indent="-342904">
              <a:buFont typeface="Arial" panose="020B0604020202020204" pitchFamily="34" charset="0"/>
              <a:buChar char="•"/>
            </a:pPr>
            <a:r>
              <a:rPr lang="en-CA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avoid native grassland, </a:t>
            </a:r>
          </a:p>
          <a:p>
            <a:pPr marL="342904" indent="-342904">
              <a:buFont typeface="Arial" panose="020B0604020202020204" pitchFamily="34" charset="0"/>
              <a:buChar char="•"/>
            </a:pPr>
            <a:r>
              <a:rPr lang="en-CA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minimize impacts and </a:t>
            </a:r>
          </a:p>
          <a:p>
            <a:pPr marL="342904" indent="-342904">
              <a:buFont typeface="Arial" panose="020B0604020202020204" pitchFamily="34" charset="0"/>
              <a:buChar char="•"/>
            </a:pPr>
            <a:r>
              <a:rPr lang="en-CA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mitigate negative impacts</a:t>
            </a:r>
            <a:endParaRPr lang="en-US" sz="24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8" descr="Blue text on a black background">
            <a:extLst>
              <a:ext uri="{FF2B5EF4-FFF2-40B4-BE49-F238E27FC236}">
                <a16:creationId xmlns:a16="http://schemas.microsoft.com/office/drawing/2014/main" id="{E7BFC8EB-9E86-7D7A-CBA6-EF1540025A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08" y="6160207"/>
            <a:ext cx="1836985" cy="533799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1C77DEA7-741F-89B1-548A-8AA1E6E54833}"/>
              </a:ext>
            </a:extLst>
          </p:cNvPr>
          <p:cNvSpPr txBox="1">
            <a:spLocks noChangeArrowheads="1"/>
          </p:cNvSpPr>
          <p:nvPr/>
        </p:nvSpPr>
        <p:spPr>
          <a:xfrm>
            <a:off x="7923900" y="6361711"/>
            <a:ext cx="3595241" cy="488348"/>
          </a:xfrm>
          <a:prstGeom prst="rect">
            <a:avLst/>
          </a:prstGeom>
        </p:spPr>
        <p:txBody>
          <a:bodyPr vert="horz" lIns="91440" tIns="45721" rIns="91440" bIns="45721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elc@elc.ab.ca</a:t>
            </a:r>
            <a:r>
              <a:rPr lang="en-US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   </a:t>
            </a: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          </a:t>
            </a: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elc.ab.ca</a:t>
            </a:r>
            <a:r>
              <a:rPr lang="pl-PL" sz="1600" b="0" i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​</a:t>
            </a:r>
            <a:endParaRPr lang="en-GB" sz="2000">
              <a:solidFill>
                <a:srgbClr val="233B7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E1DCD56-FCDB-9C67-D932-1F3E3DDCEB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787" y="6385322"/>
            <a:ext cx="280654" cy="280654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34B8E83-1E94-420E-12FA-F8DA4CFB54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762" y="6385322"/>
            <a:ext cx="280654" cy="28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380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A33C1-8E18-ADCF-C236-76FBEFBF5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702" y="1368858"/>
            <a:ext cx="8185404" cy="3024060"/>
          </a:xfrm>
        </p:spPr>
        <p:txBody>
          <a:bodyPr>
            <a:normAutofit/>
          </a:bodyPr>
          <a:lstStyle/>
          <a:p>
            <a:r>
              <a:rPr lang="en-CA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/>
                <a:ea typeface="Segoe UI Black"/>
              </a:rPr>
              <a:t>How does native grasslands protection factor into regulatory decision-making?</a:t>
            </a:r>
            <a:endParaRPr lang="en-US" sz="4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/>
              <a:ea typeface="Segoe UI Black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DA581-2C42-CC5F-DBC8-6E4A2A10AF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/>
              <a:t> 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A122E2-A628-9689-F4B1-16975CF6CE65}"/>
              </a:ext>
            </a:extLst>
          </p:cNvPr>
          <p:cNvSpPr/>
          <p:nvPr/>
        </p:nvSpPr>
        <p:spPr>
          <a:xfrm>
            <a:off x="3" y="6062473"/>
            <a:ext cx="12191998" cy="7955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 sz="1801">
              <a:solidFill>
                <a:srgbClr val="78C846"/>
              </a:solidFill>
            </a:endParaRPr>
          </a:p>
        </p:txBody>
      </p:sp>
      <p:pic>
        <p:nvPicPr>
          <p:cNvPr id="6" name="Picture 5" descr="Blue text on a black background">
            <a:extLst>
              <a:ext uri="{FF2B5EF4-FFF2-40B4-BE49-F238E27FC236}">
                <a16:creationId xmlns:a16="http://schemas.microsoft.com/office/drawing/2014/main" id="{60DE19DB-7A7D-69C4-3863-583F738CC7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08" y="6160207"/>
            <a:ext cx="1836985" cy="533799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E2EEC663-3EA9-6729-A65C-660A9677DB99}"/>
              </a:ext>
            </a:extLst>
          </p:cNvPr>
          <p:cNvSpPr txBox="1">
            <a:spLocks noChangeArrowheads="1"/>
          </p:cNvSpPr>
          <p:nvPr/>
        </p:nvSpPr>
        <p:spPr>
          <a:xfrm>
            <a:off x="7923900" y="6361711"/>
            <a:ext cx="3595241" cy="488348"/>
          </a:xfrm>
          <a:prstGeom prst="rect">
            <a:avLst/>
          </a:prstGeom>
        </p:spPr>
        <p:txBody>
          <a:bodyPr vert="horz" lIns="91440" tIns="45721" rIns="91440" bIns="45721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elc@elc.ab.ca</a:t>
            </a:r>
            <a:r>
              <a:rPr lang="en-US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   </a:t>
            </a: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          </a:t>
            </a: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elc.ab.ca</a:t>
            </a:r>
            <a:r>
              <a:rPr lang="pl-PL" sz="1600" b="0" i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​</a:t>
            </a:r>
            <a:endParaRPr lang="en-GB" sz="2000">
              <a:solidFill>
                <a:srgbClr val="233B7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5D76341-A009-BCF6-9EEF-34F57C903C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787" y="6385322"/>
            <a:ext cx="280654" cy="280654"/>
          </a:xfrm>
          <a:prstGeom prst="rect">
            <a:avLst/>
          </a:prstGeom>
        </p:spPr>
      </p:pic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A194602-60E0-6AF9-8220-49098D005B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762" y="6385322"/>
            <a:ext cx="280654" cy="28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696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57745-F85F-9BD3-6DBD-036CC04FD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950"/>
            <a:ext cx="10515600" cy="1325563"/>
          </a:xfrm>
        </p:spPr>
        <p:txBody>
          <a:bodyPr>
            <a:normAutofit/>
          </a:bodyPr>
          <a:lstStyle/>
          <a:p>
            <a:r>
              <a:rPr lang="en-CA" sz="4000" b="1">
                <a:solidFill>
                  <a:srgbClr val="233B7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ELC’s Regulatory Evaluation Framework </a:t>
            </a:r>
            <a:endParaRPr lang="en-US" sz="4000" b="1">
              <a:solidFill>
                <a:srgbClr val="233B7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BE5390-4968-5394-0BCA-3ECC7B106DAD}"/>
              </a:ext>
            </a:extLst>
          </p:cNvPr>
          <p:cNvSpPr/>
          <p:nvPr/>
        </p:nvSpPr>
        <p:spPr>
          <a:xfrm>
            <a:off x="3" y="6062473"/>
            <a:ext cx="12191998" cy="7955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 sz="1801">
              <a:solidFill>
                <a:srgbClr val="78C846"/>
              </a:solidFill>
            </a:endParaRPr>
          </a:p>
        </p:txBody>
      </p:sp>
      <p:pic>
        <p:nvPicPr>
          <p:cNvPr id="9" name="Picture 8" descr="Blue text on a black background">
            <a:extLst>
              <a:ext uri="{FF2B5EF4-FFF2-40B4-BE49-F238E27FC236}">
                <a16:creationId xmlns:a16="http://schemas.microsoft.com/office/drawing/2014/main" id="{493C2DDC-6993-C255-5218-F3BDF12CB1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08" y="6160207"/>
            <a:ext cx="1836985" cy="533799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C7F15F87-B1C0-C0FE-4D83-6D1D5938D3D0}"/>
              </a:ext>
            </a:extLst>
          </p:cNvPr>
          <p:cNvSpPr txBox="1">
            <a:spLocks noChangeArrowheads="1"/>
          </p:cNvSpPr>
          <p:nvPr/>
        </p:nvSpPr>
        <p:spPr>
          <a:xfrm>
            <a:off x="7923900" y="6361711"/>
            <a:ext cx="3595241" cy="488348"/>
          </a:xfrm>
          <a:prstGeom prst="rect">
            <a:avLst/>
          </a:prstGeom>
        </p:spPr>
        <p:txBody>
          <a:bodyPr vert="horz" lIns="91440" tIns="45721" rIns="91440" bIns="45721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elc@elc.ab.ca</a:t>
            </a:r>
            <a:r>
              <a:rPr lang="en-US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   </a:t>
            </a: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          </a:t>
            </a: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elc.ab.ca</a:t>
            </a:r>
            <a:r>
              <a:rPr lang="pl-PL" sz="1600" b="0" i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​</a:t>
            </a:r>
            <a:endParaRPr lang="en-GB" sz="2000">
              <a:solidFill>
                <a:srgbClr val="233B7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01A46F5-343F-0EBA-60EF-11193C2854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787" y="6385322"/>
            <a:ext cx="280654" cy="280654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A211AF4-4F66-1A29-FF32-1E2770E17C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762" y="6385322"/>
            <a:ext cx="280654" cy="280654"/>
          </a:xfrm>
          <a:prstGeom prst="rect">
            <a:avLst/>
          </a:prstGeom>
        </p:spPr>
      </p:pic>
      <p:pic>
        <p:nvPicPr>
          <p:cNvPr id="5" name="Content Placeholder 4" descr="A diagram of a project&#10;&#10;AI-generated content may be incorrect.">
            <a:extLst>
              <a:ext uri="{FF2B5EF4-FFF2-40B4-BE49-F238E27FC236}">
                <a16:creationId xmlns:a16="http://schemas.microsoft.com/office/drawing/2014/main" id="{704A2D3A-5E47-39DA-78CC-5E4BAC519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rcRect l="6777" t="45576" r="7831" b="-268"/>
          <a:stretch/>
        </p:blipFill>
        <p:spPr>
          <a:xfrm>
            <a:off x="532482" y="1525008"/>
            <a:ext cx="11117856" cy="4023433"/>
          </a:xfrm>
        </p:spPr>
      </p:pic>
    </p:spTree>
    <p:extLst>
      <p:ext uri="{BB962C8B-B14F-4D97-AF65-F5344CB8AC3E}">
        <p14:creationId xmlns:p14="http://schemas.microsoft.com/office/powerpoint/2010/main" val="3605090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64791-C621-0CBE-8CAF-8276C90FE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910" y="2488803"/>
            <a:ext cx="9743909" cy="3472153"/>
          </a:xfrm>
        </p:spPr>
        <p:txBody>
          <a:bodyPr>
            <a:normAutofit/>
          </a:bodyPr>
          <a:lstStyle/>
          <a:p>
            <a:r>
              <a:rPr lang="en-CA" sz="2400" i="1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Public Lands Act </a:t>
            </a:r>
            <a:r>
              <a:rPr lang="en-CA" sz="24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(AER, Forestry and Parks)</a:t>
            </a:r>
            <a:endParaRPr lang="en-CA" sz="2400" i="1">
              <a:solidFill>
                <a:srgbClr val="233B7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CA" sz="20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Decisions around designating protected areas (eg Heritage Rangelands) and Public Land Use Zones</a:t>
            </a:r>
          </a:p>
          <a:p>
            <a:pPr lvl="1"/>
            <a:r>
              <a:rPr lang="en-CA" sz="20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Crown Land Reservations (CLRs), purposes can include land management, land use plans, parks/protected areas, unique site features  </a:t>
            </a:r>
          </a:p>
          <a:p>
            <a:pPr lvl="1"/>
            <a:r>
              <a:rPr lang="en-CA" sz="20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dispositions to enter or use public lands (Forestry &amp; Parks) subject to </a:t>
            </a:r>
            <a:r>
              <a:rPr lang="en-CA" sz="2000" i="1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Master Schedule of Standards and Conditions </a:t>
            </a:r>
            <a:r>
              <a:rPr lang="en-CA" sz="20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which include grassland-specific standards and conditions (reflect avoid, minimize and mitigate)</a:t>
            </a:r>
          </a:p>
          <a:p>
            <a:pPr lvl="1"/>
            <a:r>
              <a:rPr lang="en-CA" sz="20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More information on CLRs and MSSC in the </a:t>
            </a:r>
            <a:r>
              <a:rPr lang="en-CA" sz="2000" i="1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Pre-Application for formal dispositions </a:t>
            </a:r>
            <a:r>
              <a:rPr lang="en-CA" sz="20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document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AA5F5C-3C0A-DC1C-8AC6-5110AE333EDA}"/>
              </a:ext>
            </a:extLst>
          </p:cNvPr>
          <p:cNvSpPr txBox="1"/>
          <p:nvPr/>
        </p:nvSpPr>
        <p:spPr>
          <a:xfrm>
            <a:off x="1073445" y="4760626"/>
            <a:ext cx="9743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180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Picture 7" descr="Blue text on a black background">
            <a:extLst>
              <a:ext uri="{FF2B5EF4-FFF2-40B4-BE49-F238E27FC236}">
                <a16:creationId xmlns:a16="http://schemas.microsoft.com/office/drawing/2014/main" id="{0A8F76AB-7912-858E-E4A8-1A1D42467F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08" y="6160207"/>
            <a:ext cx="1836985" cy="533799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3E7B04D6-A79E-7B51-08A7-A5AF69A03081}"/>
              </a:ext>
            </a:extLst>
          </p:cNvPr>
          <p:cNvSpPr txBox="1">
            <a:spLocks noChangeArrowheads="1"/>
          </p:cNvSpPr>
          <p:nvPr/>
        </p:nvSpPr>
        <p:spPr>
          <a:xfrm>
            <a:off x="7923900" y="6361711"/>
            <a:ext cx="3595241" cy="488348"/>
          </a:xfrm>
          <a:prstGeom prst="rect">
            <a:avLst/>
          </a:prstGeom>
        </p:spPr>
        <p:txBody>
          <a:bodyPr vert="horz" lIns="91440" tIns="45721" rIns="91440" bIns="45721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elc@elc.ab.ca</a:t>
            </a:r>
            <a:r>
              <a:rPr lang="en-US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   </a:t>
            </a: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          </a:t>
            </a: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elc.ab.ca</a:t>
            </a:r>
            <a:r>
              <a:rPr lang="pl-PL" sz="1600" b="0" i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​</a:t>
            </a:r>
            <a:endParaRPr lang="en-GB" sz="2000">
              <a:solidFill>
                <a:srgbClr val="233B7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7168747-7EF2-5BB9-E1E7-BA8900BCA1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787" y="6385322"/>
            <a:ext cx="280654" cy="280654"/>
          </a:xfrm>
          <a:prstGeom prst="rect">
            <a:avLst/>
          </a:prstGeom>
        </p:spPr>
      </p:pic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2436AFF-EEB0-605E-B335-D57DA3E92B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762" y="6385322"/>
            <a:ext cx="280654" cy="28065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CE81E7E-1115-56EF-1ADB-922098D23510}"/>
              </a:ext>
            </a:extLst>
          </p:cNvPr>
          <p:cNvSpPr/>
          <p:nvPr/>
        </p:nvSpPr>
        <p:spPr>
          <a:xfrm>
            <a:off x="0" y="18332"/>
            <a:ext cx="12192000" cy="1908565"/>
          </a:xfrm>
          <a:prstGeom prst="rect">
            <a:avLst/>
          </a:prstGeom>
          <a:solidFill>
            <a:srgbClr val="233B7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D57745-F85F-9BD3-6DBD-036CC04FD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909" y="488654"/>
            <a:ext cx="11003280" cy="1325563"/>
          </a:xfrm>
        </p:spPr>
        <p:txBody>
          <a:bodyPr>
            <a:normAutofit/>
          </a:bodyPr>
          <a:lstStyle/>
          <a:p>
            <a:r>
              <a:rPr lang="en-CA" sz="4000" b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Land Management Decision-Making: </a:t>
            </a:r>
            <a:br>
              <a:rPr lang="en-CA" sz="4000" b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en-CA" sz="4000" b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Public Lands</a:t>
            </a:r>
            <a:endParaRPr lang="en-US" sz="4000" b="1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166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CDAD53D-A58E-0F6C-CE15-100560A04E2C}"/>
              </a:ext>
            </a:extLst>
          </p:cNvPr>
          <p:cNvSpPr/>
          <p:nvPr/>
        </p:nvSpPr>
        <p:spPr>
          <a:xfrm>
            <a:off x="0" y="12008"/>
            <a:ext cx="12192000" cy="1637532"/>
          </a:xfrm>
          <a:prstGeom prst="rect">
            <a:avLst/>
          </a:prstGeom>
          <a:solidFill>
            <a:srgbClr val="233B7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D57745-F85F-9BD3-6DBD-036CC04FD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724" y="69136"/>
            <a:ext cx="11572709" cy="1325563"/>
          </a:xfrm>
        </p:spPr>
        <p:txBody>
          <a:bodyPr>
            <a:normAutofit/>
          </a:bodyPr>
          <a:lstStyle/>
          <a:p>
            <a:r>
              <a:rPr lang="en-CA" sz="3600" b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Land Management Decision-Making: </a:t>
            </a:r>
            <a:br>
              <a:rPr lang="en-CA" sz="3600" b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en-CA" sz="3600" b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Private Lands</a:t>
            </a:r>
            <a:endParaRPr lang="en-US" sz="3600" b="1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64791-C621-0CBE-8CAF-8276C90FE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651" y="2456494"/>
            <a:ext cx="10162172" cy="2513780"/>
          </a:xfrm>
        </p:spPr>
        <p:txBody>
          <a:bodyPr>
            <a:normAutofit/>
          </a:bodyPr>
          <a:lstStyle/>
          <a:p>
            <a:r>
              <a:rPr lang="en-CA" sz="2400" i="1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Municipal Government Act </a:t>
            </a:r>
            <a:r>
              <a:rPr lang="en-CA" sz="24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 </a:t>
            </a:r>
            <a:r>
              <a:rPr lang="en-CA" sz="2400" i="1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Surface Rights Act </a:t>
            </a:r>
            <a:r>
              <a:rPr lang="en-CA" sz="24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(Land and Property Rights Tribunal)</a:t>
            </a:r>
            <a:endParaRPr lang="en-CA" sz="2400" i="1">
              <a:solidFill>
                <a:srgbClr val="233B7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CA" sz="20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MGA grants authority to municipalities to made land use planning and development decisions</a:t>
            </a:r>
          </a:p>
          <a:p>
            <a:pPr lvl="1"/>
            <a:r>
              <a:rPr lang="en-CA" sz="20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SRA establishes process to allow oil and gas operators access to private lands when cannot negotiate agreement with surface landowner (right of entry orders)</a:t>
            </a:r>
          </a:p>
          <a:p>
            <a:pPr lvl="1"/>
            <a:r>
              <a:rPr lang="en-CA" sz="20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Looked at decisions of LPRT</a:t>
            </a:r>
            <a:endParaRPr lang="en-CA">
              <a:solidFill>
                <a:srgbClr val="233B7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Picture 7" descr="Blue text on a black background">
            <a:extLst>
              <a:ext uri="{FF2B5EF4-FFF2-40B4-BE49-F238E27FC236}">
                <a16:creationId xmlns:a16="http://schemas.microsoft.com/office/drawing/2014/main" id="{3D51F493-4016-A60E-64FC-015E7F40F7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08" y="6160207"/>
            <a:ext cx="1836985" cy="533799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B97C07B7-EC56-98CF-0677-76062E5662B0}"/>
              </a:ext>
            </a:extLst>
          </p:cNvPr>
          <p:cNvSpPr txBox="1">
            <a:spLocks noChangeArrowheads="1"/>
          </p:cNvSpPr>
          <p:nvPr/>
        </p:nvSpPr>
        <p:spPr>
          <a:xfrm>
            <a:off x="7923900" y="6361711"/>
            <a:ext cx="3595241" cy="488348"/>
          </a:xfrm>
          <a:prstGeom prst="rect">
            <a:avLst/>
          </a:prstGeom>
        </p:spPr>
        <p:txBody>
          <a:bodyPr vert="horz" lIns="91440" tIns="45721" rIns="91440" bIns="45721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elc@elc.ab.ca</a:t>
            </a:r>
            <a:r>
              <a:rPr lang="en-US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   </a:t>
            </a: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          </a:t>
            </a: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elc.ab.ca</a:t>
            </a:r>
            <a:r>
              <a:rPr lang="pl-PL" sz="1600" b="0" i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​</a:t>
            </a:r>
            <a:endParaRPr lang="en-GB" sz="2000">
              <a:solidFill>
                <a:srgbClr val="233B7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FEA6181-C7B4-F43D-260E-AE75FDC767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787" y="6385322"/>
            <a:ext cx="280654" cy="280654"/>
          </a:xfrm>
          <a:prstGeom prst="rect">
            <a:avLst/>
          </a:prstGeom>
        </p:spPr>
      </p:pic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1FD7DA3-0B26-BC84-950E-6F4A60E3EA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762" y="6385322"/>
            <a:ext cx="280654" cy="28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53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5A81FC-2818-5CB2-4062-A3943A01735C}"/>
              </a:ext>
            </a:extLst>
          </p:cNvPr>
          <p:cNvSpPr/>
          <p:nvPr/>
        </p:nvSpPr>
        <p:spPr>
          <a:xfrm>
            <a:off x="0" y="2"/>
            <a:ext cx="12192000" cy="1313794"/>
          </a:xfrm>
          <a:prstGeom prst="rect">
            <a:avLst/>
          </a:prstGeom>
          <a:solidFill>
            <a:srgbClr val="BEDB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D57745-F85F-9BD3-6DBD-036CC04FD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90" y="125259"/>
            <a:ext cx="10515600" cy="1005979"/>
          </a:xfrm>
        </p:spPr>
        <p:txBody>
          <a:bodyPr>
            <a:normAutofit/>
          </a:bodyPr>
          <a:lstStyle/>
          <a:p>
            <a:r>
              <a:rPr lang="en-CA" sz="3600" b="1">
                <a:solidFill>
                  <a:srgbClr val="233B7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Alberta Utilities Commission </a:t>
            </a:r>
            <a:endParaRPr lang="en-US" sz="3600" b="1">
              <a:solidFill>
                <a:srgbClr val="233B7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64791-C621-0CBE-8CAF-8276C90FE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072442"/>
            <a:ext cx="9848089" cy="2643570"/>
          </a:xfrm>
        </p:spPr>
        <p:txBody>
          <a:bodyPr>
            <a:noAutofit/>
          </a:bodyPr>
          <a:lstStyle/>
          <a:p>
            <a:r>
              <a:rPr lang="en-CA" sz="20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authority for power plant projects</a:t>
            </a:r>
          </a:p>
          <a:p>
            <a:endParaRPr lang="en-CA" sz="2000">
              <a:solidFill>
                <a:srgbClr val="233B7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CA" sz="20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Relevant Policies and Guidelines</a:t>
            </a:r>
          </a:p>
          <a:p>
            <a:pPr lvl="1"/>
            <a:r>
              <a:rPr lang="en-CA" sz="20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Wildlife Directives for Alberta Wind Energy Projects </a:t>
            </a:r>
          </a:p>
          <a:p>
            <a:pPr lvl="1"/>
            <a:r>
              <a:rPr lang="en-CA" sz="20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Wildlife Directives for Alberta Solar Energy Projects </a:t>
            </a:r>
          </a:p>
          <a:p>
            <a:pPr lvl="1">
              <a:lnSpc>
                <a:spcPct val="120000"/>
              </a:lnSpc>
            </a:pPr>
            <a:r>
              <a:rPr lang="en-CA" sz="20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General Industrial Activities: numerous policies addressing: recovery strategies, conservation assessments, principles to minimize surface disturbances</a:t>
            </a:r>
          </a:p>
        </p:txBody>
      </p:sp>
      <p:pic>
        <p:nvPicPr>
          <p:cNvPr id="7" name="Picture 6" descr="Blue text on a black background">
            <a:extLst>
              <a:ext uri="{FF2B5EF4-FFF2-40B4-BE49-F238E27FC236}">
                <a16:creationId xmlns:a16="http://schemas.microsoft.com/office/drawing/2014/main" id="{E3FC4B3E-A76D-0AF8-B7C6-294186BFB1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08" y="6160207"/>
            <a:ext cx="1836985" cy="533799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E5CDFBE1-3398-E400-9FCA-64A2923DFAB3}"/>
              </a:ext>
            </a:extLst>
          </p:cNvPr>
          <p:cNvSpPr txBox="1">
            <a:spLocks noChangeArrowheads="1"/>
          </p:cNvSpPr>
          <p:nvPr/>
        </p:nvSpPr>
        <p:spPr>
          <a:xfrm>
            <a:off x="7923900" y="6361711"/>
            <a:ext cx="3595241" cy="488348"/>
          </a:xfrm>
          <a:prstGeom prst="rect">
            <a:avLst/>
          </a:prstGeom>
        </p:spPr>
        <p:txBody>
          <a:bodyPr vert="horz" lIns="91440" tIns="45721" rIns="91440" bIns="45721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elc@elc.ab.ca</a:t>
            </a:r>
            <a:r>
              <a:rPr lang="en-US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   </a:t>
            </a: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          </a:t>
            </a: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elc.ab.ca</a:t>
            </a:r>
            <a:r>
              <a:rPr lang="pl-PL" sz="1600" b="0" i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​</a:t>
            </a:r>
            <a:endParaRPr lang="en-GB" sz="2000">
              <a:solidFill>
                <a:srgbClr val="233B7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F09254D-982D-7DE0-8332-65FDE024CD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787" y="6385322"/>
            <a:ext cx="280654" cy="280654"/>
          </a:xfrm>
          <a:prstGeom prst="rect">
            <a:avLst/>
          </a:prstGeom>
        </p:spPr>
      </p:pic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60FE382-2EA5-19A1-32C6-3228EC2F87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762" y="6385322"/>
            <a:ext cx="280654" cy="28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10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DB4117A-637D-D0A8-F007-8F6CB46052F5}"/>
              </a:ext>
            </a:extLst>
          </p:cNvPr>
          <p:cNvSpPr/>
          <p:nvPr/>
        </p:nvSpPr>
        <p:spPr>
          <a:xfrm>
            <a:off x="-18287" y="-1"/>
            <a:ext cx="12210288" cy="1038948"/>
          </a:xfrm>
          <a:prstGeom prst="rect">
            <a:avLst/>
          </a:prstGeom>
          <a:solidFill>
            <a:srgbClr val="BEDB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D57745-F85F-9BD3-6DBD-036CC04FD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2"/>
            <a:ext cx="10515600" cy="1005840"/>
          </a:xfrm>
        </p:spPr>
        <p:txBody>
          <a:bodyPr>
            <a:normAutofit/>
          </a:bodyPr>
          <a:lstStyle/>
          <a:p>
            <a:r>
              <a:rPr lang="en-CA" sz="4000" b="1">
                <a:solidFill>
                  <a:srgbClr val="233B7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Alberta Energy Regulator </a:t>
            </a:r>
            <a:endParaRPr lang="en-US" sz="4000" b="1">
              <a:solidFill>
                <a:srgbClr val="233B7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64791-C621-0CBE-8CAF-8276C90FE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107" y="1415977"/>
            <a:ext cx="11237323" cy="41311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5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r>
              <a:rPr lang="en-CA" sz="20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authority for decision-making for oil and gas, coal, geothermal, brine-hosted minerals, rock-hosted minerals</a:t>
            </a:r>
          </a:p>
          <a:p>
            <a:endParaRPr lang="en-CA" sz="2000">
              <a:solidFill>
                <a:srgbClr val="233B7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CA" sz="20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Relevant Policies and Guidelines </a:t>
            </a:r>
          </a:p>
          <a:p>
            <a:pPr lvl="1"/>
            <a:r>
              <a:rPr lang="en-CA" sz="20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2010 Reclamation Criteria for </a:t>
            </a:r>
            <a:r>
              <a:rPr lang="en-CA" sz="2000" err="1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Wellsites</a:t>
            </a:r>
            <a:r>
              <a:rPr lang="en-CA" sz="20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and Associated </a:t>
            </a:r>
            <a:r>
              <a:rPr lang="en-CA" sz="2000" err="1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Facilties</a:t>
            </a:r>
            <a:r>
              <a:rPr lang="en-CA" sz="20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for Native Grasslands</a:t>
            </a:r>
          </a:p>
          <a:p>
            <a:pPr lvl="1"/>
            <a:r>
              <a:rPr lang="en-CA" sz="20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AER Manual 007: Principles for Minimizing Surface Disturbance in Native Prairie and Parkland Area</a:t>
            </a:r>
          </a:p>
          <a:p>
            <a:pPr lvl="1"/>
            <a:r>
              <a:rPr lang="en-CA" sz="20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General Industrial Activities: numerous policies addressing: recovery strategies, conservation assessments, principles to minimize surface disturbances</a:t>
            </a:r>
          </a:p>
          <a:p>
            <a:pPr lvl="1"/>
            <a:r>
              <a:rPr lang="en-CA" sz="20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MSSC</a:t>
            </a:r>
            <a:endParaRPr lang="en-US" sz="2000">
              <a:solidFill>
                <a:srgbClr val="233B7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8" descr="Blue text on a black background">
            <a:extLst>
              <a:ext uri="{FF2B5EF4-FFF2-40B4-BE49-F238E27FC236}">
                <a16:creationId xmlns:a16="http://schemas.microsoft.com/office/drawing/2014/main" id="{6182835A-1601-B413-D454-D7D7608A51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08" y="6160207"/>
            <a:ext cx="1836985" cy="533799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087D38B4-B186-AC54-2912-9A5B92CCEFBE}"/>
              </a:ext>
            </a:extLst>
          </p:cNvPr>
          <p:cNvSpPr txBox="1">
            <a:spLocks noChangeArrowheads="1"/>
          </p:cNvSpPr>
          <p:nvPr/>
        </p:nvSpPr>
        <p:spPr>
          <a:xfrm>
            <a:off x="7923900" y="6361711"/>
            <a:ext cx="3595241" cy="488348"/>
          </a:xfrm>
          <a:prstGeom prst="rect">
            <a:avLst/>
          </a:prstGeom>
        </p:spPr>
        <p:txBody>
          <a:bodyPr vert="horz" lIns="91440" tIns="45721" rIns="91440" bIns="45721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elc@elc.ab.ca</a:t>
            </a:r>
            <a:r>
              <a:rPr lang="en-US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   </a:t>
            </a: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          </a:t>
            </a: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elc.ab.ca</a:t>
            </a:r>
            <a:r>
              <a:rPr lang="pl-PL" sz="1600" b="0" i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​</a:t>
            </a:r>
            <a:endParaRPr lang="en-GB" sz="2000">
              <a:solidFill>
                <a:srgbClr val="233B7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41A6F38-7225-E76C-336E-53596D6DF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787" y="6385322"/>
            <a:ext cx="280654" cy="280654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D07A8C9-0AF7-6B90-ADE1-B245000001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762" y="6385322"/>
            <a:ext cx="280654" cy="28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1558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DB4117A-637D-D0A8-F007-8F6CB46052F5}"/>
              </a:ext>
            </a:extLst>
          </p:cNvPr>
          <p:cNvSpPr/>
          <p:nvPr/>
        </p:nvSpPr>
        <p:spPr>
          <a:xfrm>
            <a:off x="-18287" y="-1"/>
            <a:ext cx="12210288" cy="1038948"/>
          </a:xfrm>
          <a:prstGeom prst="rect">
            <a:avLst/>
          </a:prstGeom>
          <a:solidFill>
            <a:srgbClr val="BEDB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D57745-F85F-9BD3-6DBD-036CC04FD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2"/>
            <a:ext cx="10515600" cy="1005840"/>
          </a:xfrm>
        </p:spPr>
        <p:txBody>
          <a:bodyPr>
            <a:normAutofit/>
          </a:bodyPr>
          <a:lstStyle/>
          <a:p>
            <a:r>
              <a:rPr lang="en-CA" sz="4000" b="1">
                <a:solidFill>
                  <a:srgbClr val="233B7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Alberta Energy Regulator </a:t>
            </a:r>
            <a:endParaRPr lang="en-US" sz="4000" b="1">
              <a:solidFill>
                <a:srgbClr val="233B7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7C1B553-548A-487E-9C9A-A01C326F48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842" y="1370873"/>
            <a:ext cx="7660825" cy="4756229"/>
          </a:xfrm>
        </p:spPr>
      </p:pic>
      <p:pic>
        <p:nvPicPr>
          <p:cNvPr id="9" name="Picture 8" descr="Blue text on a black background">
            <a:extLst>
              <a:ext uri="{FF2B5EF4-FFF2-40B4-BE49-F238E27FC236}">
                <a16:creationId xmlns:a16="http://schemas.microsoft.com/office/drawing/2014/main" id="{6182835A-1601-B413-D454-D7D7608A51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08" y="6160207"/>
            <a:ext cx="1836985" cy="533799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087D38B4-B186-AC54-2912-9A5B92CCEFBE}"/>
              </a:ext>
            </a:extLst>
          </p:cNvPr>
          <p:cNvSpPr txBox="1">
            <a:spLocks noChangeArrowheads="1"/>
          </p:cNvSpPr>
          <p:nvPr/>
        </p:nvSpPr>
        <p:spPr>
          <a:xfrm>
            <a:off x="7923900" y="6361711"/>
            <a:ext cx="3595241" cy="488348"/>
          </a:xfrm>
          <a:prstGeom prst="rect">
            <a:avLst/>
          </a:prstGeom>
        </p:spPr>
        <p:txBody>
          <a:bodyPr vert="horz" lIns="91440" tIns="45721" rIns="91440" bIns="45721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elc@elc.ab.ca</a:t>
            </a:r>
            <a:r>
              <a:rPr lang="en-US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   </a:t>
            </a: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          </a:t>
            </a: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elc.ab.ca</a:t>
            </a:r>
            <a:r>
              <a:rPr lang="pl-PL" sz="1600" b="0" i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​</a:t>
            </a:r>
            <a:endParaRPr lang="en-GB" sz="2000">
              <a:solidFill>
                <a:srgbClr val="233B7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41A6F38-7225-E76C-336E-53596D6DF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787" y="6385322"/>
            <a:ext cx="280654" cy="280654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D07A8C9-0AF7-6B90-ADE1-B245000001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762" y="6385322"/>
            <a:ext cx="280654" cy="28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65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403E4C5-D41F-1C25-A15C-96B642A8A8D2}"/>
              </a:ext>
            </a:extLst>
          </p:cNvPr>
          <p:cNvSpPr/>
          <p:nvPr/>
        </p:nvSpPr>
        <p:spPr>
          <a:xfrm>
            <a:off x="3" y="6062473"/>
            <a:ext cx="12191998" cy="795529"/>
          </a:xfrm>
          <a:prstGeom prst="rect">
            <a:avLst/>
          </a:prstGeom>
          <a:solidFill>
            <a:srgbClr val="BEDB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 sz="1801">
              <a:solidFill>
                <a:srgbClr val="78C846"/>
              </a:solidFill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84620" y="296617"/>
            <a:ext cx="10147300" cy="1643063"/>
          </a:xfrm>
        </p:spPr>
        <p:txBody>
          <a:bodyPr anchor="b">
            <a:normAutofit/>
          </a:bodyPr>
          <a:lstStyle/>
          <a:p>
            <a:r>
              <a:rPr lang="en-CA" altLang="en-US" sz="4000" b="1">
                <a:solidFill>
                  <a:srgbClr val="233B7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About</a:t>
            </a:r>
            <a:r>
              <a:rPr lang="en-CA" altLang="en-US" b="1">
                <a:solidFill>
                  <a:srgbClr val="233B7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the </a:t>
            </a:r>
            <a:br>
              <a:rPr lang="en-CA" altLang="en-US" b="1">
                <a:solidFill>
                  <a:srgbClr val="233B7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en-CA" altLang="en-US" b="1">
                <a:solidFill>
                  <a:srgbClr val="233B7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Environmental Law Centre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02874" y="2193837"/>
            <a:ext cx="9688514" cy="3454400"/>
          </a:xfrm>
        </p:spPr>
        <p:txBody>
          <a:bodyPr anchor="t">
            <a:normAutofit/>
          </a:bodyPr>
          <a:lstStyle/>
          <a:p>
            <a:r>
              <a:rPr lang="en-GB" sz="24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Environmental Law Centre (ELC) is a registered charity and has been seeking strong and effective environmental laws since it was founded in 1982.</a:t>
            </a:r>
          </a:p>
          <a:p>
            <a:pPr marL="0" indent="0">
              <a:buNone/>
            </a:pPr>
            <a:endParaRPr lang="en-GB" sz="2400">
              <a:solidFill>
                <a:srgbClr val="233B7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24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ELC is dedicated to providing credible, comprehensive and objective legal information regarding natural resources, energy and environmental law, policy and regulation in the Province of Alberta. </a:t>
            </a:r>
          </a:p>
        </p:txBody>
      </p:sp>
      <p:pic>
        <p:nvPicPr>
          <p:cNvPr id="2" name="Picture 1" descr="Blue text on a black background">
            <a:extLst>
              <a:ext uri="{FF2B5EF4-FFF2-40B4-BE49-F238E27FC236}">
                <a16:creationId xmlns:a16="http://schemas.microsoft.com/office/drawing/2014/main" id="{8CC9C160-6563-2B01-6551-CE1F3120B4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08" y="6160207"/>
            <a:ext cx="1836985" cy="5337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8519945-FC16-7314-B7AD-21CB5C4FF5C7}"/>
              </a:ext>
            </a:extLst>
          </p:cNvPr>
          <p:cNvSpPr txBox="1">
            <a:spLocks noChangeArrowheads="1"/>
          </p:cNvSpPr>
          <p:nvPr/>
        </p:nvSpPr>
        <p:spPr>
          <a:xfrm>
            <a:off x="7923900" y="6361711"/>
            <a:ext cx="3595241" cy="488348"/>
          </a:xfrm>
          <a:prstGeom prst="rect">
            <a:avLst/>
          </a:prstGeom>
        </p:spPr>
        <p:txBody>
          <a:bodyPr vert="horz" lIns="91440" tIns="45721" rIns="91440" bIns="45721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elc@elc.ab.ca</a:t>
            </a:r>
            <a:r>
              <a:rPr lang="en-US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   </a:t>
            </a: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          </a:t>
            </a: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elc.ab.ca</a:t>
            </a:r>
            <a:r>
              <a:rPr lang="pl-PL" sz="1600" b="0" i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​</a:t>
            </a:r>
            <a:endParaRPr lang="en-GB" sz="2000">
              <a:solidFill>
                <a:srgbClr val="233B7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9ABFFD8-A3EC-10C6-0B5B-6DFC29DD74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787" y="6385322"/>
            <a:ext cx="280654" cy="280654"/>
          </a:xfrm>
          <a:prstGeom prst="rect">
            <a:avLst/>
          </a:prstGeom>
        </p:spPr>
      </p:pic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E72A5FC-9DBF-F769-FC6F-BEA949C630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762" y="6385322"/>
            <a:ext cx="280654" cy="28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24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297AB35-ED42-A694-0F45-04F73DD83F6B}"/>
              </a:ext>
            </a:extLst>
          </p:cNvPr>
          <p:cNvSpPr/>
          <p:nvPr/>
        </p:nvSpPr>
        <p:spPr>
          <a:xfrm>
            <a:off x="-18287" y="50770"/>
            <a:ext cx="12210288" cy="1498391"/>
          </a:xfrm>
          <a:prstGeom prst="rect">
            <a:avLst/>
          </a:prstGeom>
          <a:solidFill>
            <a:srgbClr val="BEDB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D57745-F85F-9BD3-6DBD-036CC04FD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50770"/>
            <a:ext cx="10515600" cy="1325563"/>
          </a:xfrm>
        </p:spPr>
        <p:txBody>
          <a:bodyPr>
            <a:normAutofit/>
          </a:bodyPr>
          <a:lstStyle/>
          <a:p>
            <a:r>
              <a:rPr lang="en-CA" b="1">
                <a:solidFill>
                  <a:srgbClr val="233B7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Natural Resource Conservation Board  </a:t>
            </a:r>
            <a:endParaRPr lang="en-US" b="1">
              <a:solidFill>
                <a:srgbClr val="233B7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64791-C621-0CBE-8CAF-8276C90FE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1075" y="2256239"/>
            <a:ext cx="10325577" cy="3196889"/>
          </a:xfrm>
        </p:spPr>
        <p:txBody>
          <a:bodyPr>
            <a:normAutofit/>
          </a:bodyPr>
          <a:lstStyle/>
          <a:p>
            <a:r>
              <a:rPr lang="en-CA" sz="20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decisions around major natural resource projects (i.e. forestry, water management, recreation) and confined feeding operations (CFOs)</a:t>
            </a:r>
          </a:p>
          <a:p>
            <a:r>
              <a:rPr lang="en-CA" sz="20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NRCB panel makes decisions around natural resource projects on public interest grounds</a:t>
            </a:r>
          </a:p>
          <a:p>
            <a:r>
              <a:rPr lang="en-CA" sz="20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Approval officers make decisions around CFO approvals (which may be appealed and assessed by NRCB panel)	</a:t>
            </a:r>
            <a:endParaRPr lang="en-US" sz="2000">
              <a:solidFill>
                <a:srgbClr val="233B7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8" descr="Blue text on a black background">
            <a:extLst>
              <a:ext uri="{FF2B5EF4-FFF2-40B4-BE49-F238E27FC236}">
                <a16:creationId xmlns:a16="http://schemas.microsoft.com/office/drawing/2014/main" id="{64F05BB7-20EA-7485-DCA6-0DAD01CDB0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08" y="6160207"/>
            <a:ext cx="1836985" cy="533799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D7211182-9094-0E69-47B9-07ED5EE157B5}"/>
              </a:ext>
            </a:extLst>
          </p:cNvPr>
          <p:cNvSpPr txBox="1">
            <a:spLocks noChangeArrowheads="1"/>
          </p:cNvSpPr>
          <p:nvPr/>
        </p:nvSpPr>
        <p:spPr>
          <a:xfrm>
            <a:off x="7923900" y="6361711"/>
            <a:ext cx="3595241" cy="488348"/>
          </a:xfrm>
          <a:prstGeom prst="rect">
            <a:avLst/>
          </a:prstGeom>
        </p:spPr>
        <p:txBody>
          <a:bodyPr vert="horz" lIns="91440" tIns="45721" rIns="91440" bIns="45721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elc@elc.ab.ca</a:t>
            </a:r>
            <a:r>
              <a:rPr lang="en-US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   </a:t>
            </a: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          </a:t>
            </a: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elc.ab.ca</a:t>
            </a:r>
            <a:r>
              <a:rPr lang="pl-PL" sz="1600" b="0" i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​</a:t>
            </a:r>
            <a:endParaRPr lang="en-GB" sz="2000">
              <a:solidFill>
                <a:srgbClr val="233B7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BA5A4E1-481D-4E44-F39B-2070B7080F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787" y="6385322"/>
            <a:ext cx="280654" cy="280654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797B2C7-F78F-582E-8762-3CA7905EDF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762" y="6385322"/>
            <a:ext cx="280654" cy="28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6711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6773EC2-F693-4FA8-FCE4-D5E04C160D19}"/>
              </a:ext>
            </a:extLst>
          </p:cNvPr>
          <p:cNvSpPr/>
          <p:nvPr/>
        </p:nvSpPr>
        <p:spPr>
          <a:xfrm>
            <a:off x="-18287" y="-15013"/>
            <a:ext cx="12210288" cy="1616364"/>
          </a:xfrm>
          <a:prstGeom prst="rect">
            <a:avLst/>
          </a:prstGeom>
          <a:solidFill>
            <a:srgbClr val="BEDB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D57745-F85F-9BD3-6DBD-036CC04FD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2"/>
            <a:ext cx="10515600" cy="1325563"/>
          </a:xfrm>
        </p:spPr>
        <p:txBody>
          <a:bodyPr>
            <a:normAutofit/>
          </a:bodyPr>
          <a:lstStyle/>
          <a:p>
            <a:r>
              <a:rPr lang="en-CA" b="1">
                <a:solidFill>
                  <a:srgbClr val="233B7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Canada Energy Regulator </a:t>
            </a:r>
            <a:endParaRPr lang="en-US" b="1">
              <a:solidFill>
                <a:srgbClr val="233B7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64791-C621-0CBE-8CAF-8276C90FE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7684" y="2361252"/>
            <a:ext cx="8852732" cy="1616364"/>
          </a:xfrm>
        </p:spPr>
        <p:txBody>
          <a:bodyPr>
            <a:normAutofit/>
          </a:bodyPr>
          <a:lstStyle/>
          <a:p>
            <a:r>
              <a:rPr lang="en-CA" sz="24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authority around inter-provincial pipelines or electrical power-line projects</a:t>
            </a:r>
          </a:p>
          <a:p>
            <a:r>
              <a:rPr lang="en-CA" sz="24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joint assessments may occur if the project is designated under the </a:t>
            </a:r>
            <a:r>
              <a:rPr lang="en-CA" sz="2400" i="1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Impact Assessment Act</a:t>
            </a:r>
            <a:endParaRPr lang="en-CA" sz="2400">
              <a:solidFill>
                <a:srgbClr val="233B7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5" descr="Blue text on a black background">
            <a:extLst>
              <a:ext uri="{FF2B5EF4-FFF2-40B4-BE49-F238E27FC236}">
                <a16:creationId xmlns:a16="http://schemas.microsoft.com/office/drawing/2014/main" id="{C43170AB-845D-9018-51E5-DD9D8A1A6B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08" y="6160207"/>
            <a:ext cx="1836985" cy="533799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10B6A64A-A7E3-D3F7-2DA7-070554534884}"/>
              </a:ext>
            </a:extLst>
          </p:cNvPr>
          <p:cNvSpPr txBox="1">
            <a:spLocks noChangeArrowheads="1"/>
          </p:cNvSpPr>
          <p:nvPr/>
        </p:nvSpPr>
        <p:spPr>
          <a:xfrm>
            <a:off x="7923900" y="6361711"/>
            <a:ext cx="3595241" cy="488348"/>
          </a:xfrm>
          <a:prstGeom prst="rect">
            <a:avLst/>
          </a:prstGeom>
        </p:spPr>
        <p:txBody>
          <a:bodyPr vert="horz" lIns="91440" tIns="45721" rIns="91440" bIns="45721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elc@elc.ab.ca</a:t>
            </a:r>
            <a:r>
              <a:rPr lang="en-US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   </a:t>
            </a: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          </a:t>
            </a: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elc.ab.ca</a:t>
            </a:r>
            <a:r>
              <a:rPr lang="pl-PL" sz="1600" b="0" i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​</a:t>
            </a:r>
            <a:endParaRPr lang="en-GB" sz="2000">
              <a:solidFill>
                <a:srgbClr val="233B7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22D4A43-A63E-783A-EE12-47FFCF6AB7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787" y="6385322"/>
            <a:ext cx="280654" cy="280654"/>
          </a:xfrm>
          <a:prstGeom prst="rect">
            <a:avLst/>
          </a:prstGeom>
        </p:spPr>
      </p:pic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28BA07C-A7E3-BB7D-FDA2-E10C66DF3F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762" y="6385322"/>
            <a:ext cx="280654" cy="28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5806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403E4C5-D41F-1C25-A15C-96B642A8A8D2}"/>
              </a:ext>
            </a:extLst>
          </p:cNvPr>
          <p:cNvSpPr/>
          <p:nvPr/>
        </p:nvSpPr>
        <p:spPr>
          <a:xfrm>
            <a:off x="3" y="6062473"/>
            <a:ext cx="12191998" cy="795529"/>
          </a:xfrm>
          <a:prstGeom prst="rect">
            <a:avLst/>
          </a:prstGeom>
          <a:solidFill>
            <a:srgbClr val="BEDB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 sz="1801">
              <a:solidFill>
                <a:srgbClr val="78C846"/>
              </a:solidFill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48850" y="444635"/>
            <a:ext cx="10147300" cy="974626"/>
          </a:xfrm>
        </p:spPr>
        <p:txBody>
          <a:bodyPr anchor="b">
            <a:normAutofit/>
          </a:bodyPr>
          <a:lstStyle/>
          <a:p>
            <a:r>
              <a:rPr lang="en-CA" altLang="en-US" sz="4000" b="1">
                <a:solidFill>
                  <a:srgbClr val="233B7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Key Conclusions</a:t>
            </a:r>
            <a:endParaRPr lang="en-CA" altLang="en-US" b="1">
              <a:solidFill>
                <a:srgbClr val="233B76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48851" y="1718499"/>
            <a:ext cx="9688514" cy="3876308"/>
          </a:xfrm>
        </p:spPr>
        <p:txBody>
          <a:bodyPr anchor="t">
            <a:normAutofit/>
          </a:bodyPr>
          <a:lstStyle/>
          <a:p>
            <a:r>
              <a:rPr lang="en-CA" sz="24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There is a need for a comprehensive native grasslands policy which will provide greater direction to decision-makers.</a:t>
            </a:r>
          </a:p>
          <a:p>
            <a:endParaRPr lang="en-CA" sz="2400">
              <a:solidFill>
                <a:srgbClr val="233B7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CA" sz="24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Native grasslands are not consistently treated in decisions:</a:t>
            </a:r>
          </a:p>
          <a:p>
            <a:pPr lvl="1"/>
            <a:r>
              <a:rPr lang="en-CA" sz="20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seems to be little inclination to deny projects due to the presence of  native grasslands – how mush avoidance is needed?</a:t>
            </a:r>
          </a:p>
          <a:p>
            <a:pPr lvl="1"/>
            <a:r>
              <a:rPr lang="en-CA" sz="20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conditions are often imposed (but sometimes commitments are deemed to be enough)</a:t>
            </a:r>
          </a:p>
          <a:p>
            <a:pPr lvl="1"/>
            <a:r>
              <a:rPr lang="en-CA" sz="20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remove incentives to cultivate</a:t>
            </a:r>
          </a:p>
          <a:p>
            <a:pPr lvl="1"/>
            <a:endParaRPr lang="en-CA" sz="2000">
              <a:solidFill>
                <a:srgbClr val="233B7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 descr="Blue text on a black background">
            <a:extLst>
              <a:ext uri="{FF2B5EF4-FFF2-40B4-BE49-F238E27FC236}">
                <a16:creationId xmlns:a16="http://schemas.microsoft.com/office/drawing/2014/main" id="{8CC9C160-6563-2B01-6551-CE1F3120B4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08" y="6160207"/>
            <a:ext cx="1836985" cy="5337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8519945-FC16-7314-B7AD-21CB5C4FF5C7}"/>
              </a:ext>
            </a:extLst>
          </p:cNvPr>
          <p:cNvSpPr txBox="1">
            <a:spLocks noChangeArrowheads="1"/>
          </p:cNvSpPr>
          <p:nvPr/>
        </p:nvSpPr>
        <p:spPr>
          <a:xfrm>
            <a:off x="7923900" y="6361711"/>
            <a:ext cx="3595241" cy="488348"/>
          </a:xfrm>
          <a:prstGeom prst="rect">
            <a:avLst/>
          </a:prstGeom>
        </p:spPr>
        <p:txBody>
          <a:bodyPr vert="horz" lIns="91440" tIns="45721" rIns="91440" bIns="45721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elc@elc.ab.ca</a:t>
            </a:r>
            <a:r>
              <a:rPr lang="en-US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   </a:t>
            </a: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          </a:t>
            </a: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elc.ab.ca</a:t>
            </a:r>
            <a:r>
              <a:rPr lang="pl-PL" sz="1600" b="0" i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​</a:t>
            </a:r>
            <a:endParaRPr lang="en-GB" sz="2000">
              <a:solidFill>
                <a:srgbClr val="233B7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9ABFFD8-A3EC-10C6-0B5B-6DFC29DD74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787" y="6385322"/>
            <a:ext cx="280654" cy="280654"/>
          </a:xfrm>
          <a:prstGeom prst="rect">
            <a:avLst/>
          </a:prstGeom>
        </p:spPr>
      </p:pic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E72A5FC-9DBF-F769-FC6F-BEA949C630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762" y="6385322"/>
            <a:ext cx="280654" cy="28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71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403E4C5-D41F-1C25-A15C-96B642A8A8D2}"/>
              </a:ext>
            </a:extLst>
          </p:cNvPr>
          <p:cNvSpPr/>
          <p:nvPr/>
        </p:nvSpPr>
        <p:spPr>
          <a:xfrm>
            <a:off x="3" y="6062473"/>
            <a:ext cx="12191998" cy="795529"/>
          </a:xfrm>
          <a:prstGeom prst="rect">
            <a:avLst/>
          </a:prstGeom>
          <a:solidFill>
            <a:srgbClr val="BEDB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 sz="1801">
              <a:solidFill>
                <a:srgbClr val="78C846"/>
              </a:solidFill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48850" y="444635"/>
            <a:ext cx="10147300" cy="974626"/>
          </a:xfrm>
        </p:spPr>
        <p:txBody>
          <a:bodyPr anchor="b">
            <a:normAutofit/>
          </a:bodyPr>
          <a:lstStyle/>
          <a:p>
            <a:r>
              <a:rPr lang="en-CA" altLang="en-US" sz="4000" b="1">
                <a:solidFill>
                  <a:srgbClr val="233B7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Next Steps </a:t>
            </a:r>
            <a:endParaRPr lang="en-CA" altLang="en-US" b="1">
              <a:solidFill>
                <a:srgbClr val="233B76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48851" y="1718499"/>
            <a:ext cx="9688514" cy="3876308"/>
          </a:xfrm>
        </p:spPr>
        <p:txBody>
          <a:bodyPr anchor="t">
            <a:normAutofit/>
          </a:bodyPr>
          <a:lstStyle/>
          <a:p>
            <a:r>
              <a:rPr lang="en-CA" sz="24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 are the contents of a comprehensive native grassland policy?</a:t>
            </a:r>
          </a:p>
          <a:p>
            <a:endParaRPr lang="en-CA" sz="2400">
              <a:solidFill>
                <a:srgbClr val="233B7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CA" sz="2400">
                <a:solidFill>
                  <a:srgbClr val="233B76"/>
                </a:solidFill>
                <a:latin typeface="Segoe UI"/>
                <a:cs typeface="Segoe UI"/>
              </a:rPr>
              <a:t>Are statutory authorization and disposition conditions and/or commitments being met?</a:t>
            </a:r>
          </a:p>
          <a:p>
            <a:endParaRPr lang="en-CA" sz="2400">
              <a:solidFill>
                <a:srgbClr val="233B7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CA" sz="24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 those conditions achieve conservation and protection of native grasslands?</a:t>
            </a:r>
          </a:p>
          <a:p>
            <a:pPr lvl="1"/>
            <a:endParaRPr lang="en-CA" sz="2000">
              <a:solidFill>
                <a:srgbClr val="233B7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 descr="Blue text on a black background">
            <a:extLst>
              <a:ext uri="{FF2B5EF4-FFF2-40B4-BE49-F238E27FC236}">
                <a16:creationId xmlns:a16="http://schemas.microsoft.com/office/drawing/2014/main" id="{8CC9C160-6563-2B01-6551-CE1F3120B4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08" y="6160207"/>
            <a:ext cx="1836985" cy="5337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8519945-FC16-7314-B7AD-21CB5C4FF5C7}"/>
              </a:ext>
            </a:extLst>
          </p:cNvPr>
          <p:cNvSpPr txBox="1">
            <a:spLocks noChangeArrowheads="1"/>
          </p:cNvSpPr>
          <p:nvPr/>
        </p:nvSpPr>
        <p:spPr>
          <a:xfrm>
            <a:off x="7923900" y="6361711"/>
            <a:ext cx="3595241" cy="488348"/>
          </a:xfrm>
          <a:prstGeom prst="rect">
            <a:avLst/>
          </a:prstGeom>
        </p:spPr>
        <p:txBody>
          <a:bodyPr vert="horz" lIns="91440" tIns="45721" rIns="91440" bIns="45721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elc@elc.ab.ca</a:t>
            </a:r>
            <a:r>
              <a:rPr lang="en-US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   </a:t>
            </a: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          </a:t>
            </a: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elc.ab.ca</a:t>
            </a:r>
            <a:r>
              <a:rPr lang="pl-PL" sz="1600" b="0" i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​</a:t>
            </a:r>
            <a:endParaRPr lang="en-GB" sz="2000">
              <a:solidFill>
                <a:srgbClr val="233B7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9ABFFD8-A3EC-10C6-0B5B-6DFC29DD74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787" y="6385322"/>
            <a:ext cx="280654" cy="280654"/>
          </a:xfrm>
          <a:prstGeom prst="rect">
            <a:avLst/>
          </a:prstGeom>
        </p:spPr>
      </p:pic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E72A5FC-9DBF-F769-FC6F-BEA949C630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762" y="6385322"/>
            <a:ext cx="280654" cy="28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46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6CD45C3-1421-67A3-0D51-96C0F9098152}"/>
              </a:ext>
            </a:extLst>
          </p:cNvPr>
          <p:cNvSpPr/>
          <p:nvPr/>
        </p:nvSpPr>
        <p:spPr>
          <a:xfrm>
            <a:off x="1" y="6035041"/>
            <a:ext cx="12210288" cy="822958"/>
          </a:xfrm>
          <a:prstGeom prst="rect">
            <a:avLst/>
          </a:prstGeom>
          <a:solidFill>
            <a:srgbClr val="BEDB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1"/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5320606" y="879966"/>
            <a:ext cx="6301419" cy="474317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GB" sz="2400" b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5001" b="1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Questions?</a:t>
            </a:r>
          </a:p>
          <a:p>
            <a:pPr marL="0" indent="0">
              <a:buNone/>
            </a:pPr>
            <a:endParaRPr lang="en-GB" sz="2400" b="1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GB" sz="240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en-CA" sz="2000" i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 a charity, the Environmental Law Centre depends on your financial support.</a:t>
            </a:r>
          </a:p>
          <a:p>
            <a:pPr marL="0" indent="0">
              <a:buNone/>
            </a:pPr>
            <a:r>
              <a:rPr lang="en-CA" sz="2000" i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Your support makes a difference!</a:t>
            </a:r>
          </a:p>
          <a:p>
            <a:pPr marL="0" indent="0">
              <a:buNone/>
            </a:pPr>
            <a:endParaRPr lang="en-CA" sz="2000" i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CA" sz="2000" i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Donate online today at </a:t>
            </a:r>
            <a:r>
              <a:rPr lang="en-CA" sz="2000" i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www.elc.ab.ca</a:t>
            </a:r>
            <a:r>
              <a:rPr lang="en-CA" sz="2000" i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or </a:t>
            </a:r>
            <a:br>
              <a:rPr lang="en-CA" sz="2000" i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CA" sz="2000" i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contact </a:t>
            </a:r>
            <a:r>
              <a:rPr lang="en-CA" sz="2000" i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elc@elc.ab.ca</a:t>
            </a:r>
            <a:r>
              <a:rPr lang="en-CA" sz="2000" i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about corporate sponsorships</a:t>
            </a:r>
          </a:p>
          <a:p>
            <a:pPr marL="0" indent="0">
              <a:buNone/>
            </a:pPr>
            <a:r>
              <a:rPr lang="en-CA" sz="2000" b="1" i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Charitable registration 11890 0679 RR0001</a:t>
            </a:r>
          </a:p>
          <a:p>
            <a:pPr marL="0" indent="0">
              <a:buNone/>
            </a:pPr>
            <a:endParaRPr lang="en-GB" sz="240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altLang="en-US" sz="2400" b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A" altLang="en-US" sz="240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Blue text on a black background">
            <a:extLst>
              <a:ext uri="{FF2B5EF4-FFF2-40B4-BE49-F238E27FC236}">
                <a16:creationId xmlns:a16="http://schemas.microsoft.com/office/drawing/2014/main" id="{8F6194D6-BF53-51CF-A134-28BE3693E6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08" y="6160207"/>
            <a:ext cx="1836985" cy="533799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C0A75BE8-04AA-C2C9-2B38-6E6A0610211A}"/>
              </a:ext>
            </a:extLst>
          </p:cNvPr>
          <p:cNvSpPr txBox="1">
            <a:spLocks noChangeArrowheads="1"/>
          </p:cNvSpPr>
          <p:nvPr/>
        </p:nvSpPr>
        <p:spPr>
          <a:xfrm>
            <a:off x="7923900" y="6361711"/>
            <a:ext cx="3595241" cy="488348"/>
          </a:xfrm>
          <a:prstGeom prst="rect">
            <a:avLst/>
          </a:prstGeom>
        </p:spPr>
        <p:txBody>
          <a:bodyPr vert="horz" lIns="91440" tIns="45721" rIns="91440" bIns="45721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elc@elc.ab.ca</a:t>
            </a:r>
            <a:r>
              <a:rPr lang="en-US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   </a:t>
            </a: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          </a:t>
            </a: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elc.ab.ca</a:t>
            </a:r>
            <a:r>
              <a:rPr lang="pl-PL" sz="1600" b="0" i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​</a:t>
            </a:r>
            <a:endParaRPr lang="en-GB" sz="2000">
              <a:solidFill>
                <a:srgbClr val="233B7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A7C6F4E-BE51-E9A9-6001-407784A9D8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787" y="6385322"/>
            <a:ext cx="280654" cy="280654"/>
          </a:xfrm>
          <a:prstGeom prst="rect">
            <a:avLst/>
          </a:prstGeom>
        </p:spPr>
      </p:pic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E7AFDDD-FBB1-3964-4D0D-F877DD6527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762" y="6385322"/>
            <a:ext cx="280654" cy="280654"/>
          </a:xfrm>
          <a:prstGeom prst="rect">
            <a:avLst/>
          </a:prstGeom>
        </p:spPr>
      </p:pic>
      <p:pic>
        <p:nvPicPr>
          <p:cNvPr id="12" name="Picture 11" descr="Sticky notes with question marks">
            <a:extLst>
              <a:ext uri="{FF2B5EF4-FFF2-40B4-BE49-F238E27FC236}">
                <a16:creationId xmlns:a16="http://schemas.microsoft.com/office/drawing/2014/main" id="{CC8397AB-2277-3DBC-E8ED-4EC5607DCD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-5876" y="-14452"/>
            <a:ext cx="4632741" cy="604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25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5596502" y="489508"/>
            <a:ext cx="5754896" cy="1667570"/>
          </a:xfrm>
        </p:spPr>
        <p:txBody>
          <a:bodyPr anchor="b">
            <a:noAutofit/>
          </a:bodyPr>
          <a:lstStyle/>
          <a:p>
            <a:r>
              <a:rPr lang="en-CA" altLang="en-US" sz="5001" b="1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Contact the ELC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5596501" y="2273919"/>
            <a:ext cx="6189099" cy="3656238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en-GB" sz="1801" b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Telephone</a:t>
            </a:r>
            <a:r>
              <a:rPr lang="en-GB" sz="180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(780) 424-5099 </a:t>
            </a:r>
            <a:endParaRPr lang="en-CA" sz="1801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GB" sz="1801" b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Email</a:t>
            </a:r>
            <a:r>
              <a:rPr lang="en-GB" sz="180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GB" sz="1801" u="sng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bhpowell@elc.ab.ca</a:t>
            </a:r>
            <a:endParaRPr lang="en-CA" sz="1801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GB" sz="1801" b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Website</a:t>
            </a:r>
            <a:r>
              <a:rPr lang="en-GB" sz="180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GB" sz="1801" u="sng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www.elc.ab.ca</a:t>
            </a:r>
            <a:endParaRPr lang="en-CA" sz="1801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GB" sz="180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</a:t>
            </a:r>
            <a:endParaRPr lang="en-CA" sz="1801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GB" sz="1801" b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Blog</a:t>
            </a:r>
            <a:r>
              <a:rPr lang="en-GB" sz="180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GB" sz="1801" u="sng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http://elc.ab.ca/blog/</a:t>
            </a:r>
            <a:endParaRPr lang="en-CA" sz="1801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GB" sz="1801" b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Facebook</a:t>
            </a:r>
            <a:r>
              <a:rPr lang="en-GB" sz="180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GB" sz="1801" u="sng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http://www.facebook.com/environmentallawcentre</a:t>
            </a:r>
            <a:endParaRPr lang="en-CA" sz="1801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GB" sz="1801" b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Twitter</a:t>
            </a:r>
            <a:r>
              <a:rPr lang="en-GB" sz="180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GB" sz="1801" u="sng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https://twitter.com/ELC_Alberta</a:t>
            </a:r>
            <a:endParaRPr lang="en-CA" sz="1801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GB" sz="180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</a:t>
            </a:r>
            <a:endParaRPr lang="en-CA" sz="1801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GB" sz="180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 sign up for the ELC e-newsletter visit:</a:t>
            </a:r>
            <a:endParaRPr lang="en-CA" sz="1801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GB" sz="1801" u="sng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https://elc.ab.ca/contact-us/</a:t>
            </a:r>
            <a:endParaRPr lang="en-CA" sz="1801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 descr="A logo with a tree in the middle&#10;&#10;Description automatically generated">
            <a:extLst>
              <a:ext uri="{FF2B5EF4-FFF2-40B4-BE49-F238E27FC236}">
                <a16:creationId xmlns:a16="http://schemas.microsoft.com/office/drawing/2014/main" id="{2589A344-E891-A94D-BA4A-DB66A463F0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14" y="1861077"/>
            <a:ext cx="3449431" cy="313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29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403E4C5-D41F-1C25-A15C-96B642A8A8D2}"/>
              </a:ext>
            </a:extLst>
          </p:cNvPr>
          <p:cNvSpPr/>
          <p:nvPr/>
        </p:nvSpPr>
        <p:spPr>
          <a:xfrm>
            <a:off x="3" y="6062473"/>
            <a:ext cx="12191998" cy="795529"/>
          </a:xfrm>
          <a:prstGeom prst="rect">
            <a:avLst/>
          </a:prstGeom>
          <a:solidFill>
            <a:srgbClr val="BEDB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 sz="1801">
              <a:solidFill>
                <a:srgbClr val="78C846"/>
              </a:solidFill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48850" y="444635"/>
            <a:ext cx="4555204" cy="974626"/>
          </a:xfrm>
        </p:spPr>
        <p:txBody>
          <a:bodyPr anchor="b">
            <a:normAutofit/>
          </a:bodyPr>
          <a:lstStyle/>
          <a:p>
            <a:r>
              <a:rPr lang="en-CA" altLang="en-US" sz="4000" b="1">
                <a:solidFill>
                  <a:srgbClr val="233B7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Today’s Webinar </a:t>
            </a:r>
            <a:endParaRPr lang="en-CA" altLang="en-US" b="1">
              <a:solidFill>
                <a:srgbClr val="233B76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48851" y="1718499"/>
            <a:ext cx="9688514" cy="3876308"/>
          </a:xfrm>
        </p:spPr>
        <p:txBody>
          <a:bodyPr anchor="t">
            <a:normAutofit/>
          </a:bodyPr>
          <a:lstStyle/>
          <a:p>
            <a:r>
              <a:rPr lang="en-CA" sz="24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Alberta’s Native Grasslands</a:t>
            </a:r>
          </a:p>
          <a:p>
            <a:r>
              <a:rPr lang="en-CA" sz="24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 does the law do to protect native grasslands?</a:t>
            </a:r>
          </a:p>
          <a:p>
            <a:r>
              <a:rPr lang="en-CA" sz="24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How do native grasslands factor into regulatory decision-making?</a:t>
            </a:r>
          </a:p>
          <a:p>
            <a:pPr lvl="1"/>
            <a:r>
              <a:rPr lang="en-CA" sz="20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Land Management Decisions - Public lands</a:t>
            </a:r>
          </a:p>
          <a:p>
            <a:pPr lvl="1"/>
            <a:r>
              <a:rPr lang="en-CA" sz="20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Land Management Decisions – Private lands</a:t>
            </a:r>
          </a:p>
          <a:p>
            <a:pPr lvl="1"/>
            <a:r>
              <a:rPr lang="en-CA" sz="20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Alberta Utilities Commission</a:t>
            </a:r>
          </a:p>
          <a:p>
            <a:pPr lvl="1"/>
            <a:r>
              <a:rPr lang="en-CA" sz="20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Alberta Energy Regulator</a:t>
            </a:r>
          </a:p>
          <a:p>
            <a:pPr lvl="1"/>
            <a:r>
              <a:rPr lang="en-CA" sz="20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Natural Resources Conservation Board</a:t>
            </a:r>
          </a:p>
          <a:p>
            <a:pPr lvl="1"/>
            <a:r>
              <a:rPr lang="en-CA" sz="20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Canada Energy Regulator</a:t>
            </a:r>
            <a:endParaRPr lang="en-GB" sz="2000">
              <a:solidFill>
                <a:srgbClr val="233B7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 descr="Blue text on a black background">
            <a:extLst>
              <a:ext uri="{FF2B5EF4-FFF2-40B4-BE49-F238E27FC236}">
                <a16:creationId xmlns:a16="http://schemas.microsoft.com/office/drawing/2014/main" id="{8CC9C160-6563-2B01-6551-CE1F3120B4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08" y="6160207"/>
            <a:ext cx="1836985" cy="5337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8519945-FC16-7314-B7AD-21CB5C4FF5C7}"/>
              </a:ext>
            </a:extLst>
          </p:cNvPr>
          <p:cNvSpPr txBox="1">
            <a:spLocks noChangeArrowheads="1"/>
          </p:cNvSpPr>
          <p:nvPr/>
        </p:nvSpPr>
        <p:spPr>
          <a:xfrm>
            <a:off x="7923900" y="6361711"/>
            <a:ext cx="3595241" cy="488348"/>
          </a:xfrm>
          <a:prstGeom prst="rect">
            <a:avLst/>
          </a:prstGeom>
        </p:spPr>
        <p:txBody>
          <a:bodyPr vert="horz" lIns="91440" tIns="45721" rIns="91440" bIns="45721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elc@elc.ab.ca</a:t>
            </a:r>
            <a:r>
              <a:rPr lang="en-US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   </a:t>
            </a: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          </a:t>
            </a: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elc.ab.ca</a:t>
            </a:r>
            <a:r>
              <a:rPr lang="pl-PL" sz="1600" b="0" i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​</a:t>
            </a:r>
            <a:endParaRPr lang="en-GB" sz="2000">
              <a:solidFill>
                <a:srgbClr val="233B7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9ABFFD8-A3EC-10C6-0B5B-6DFC29DD74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787" y="6385322"/>
            <a:ext cx="280654" cy="280654"/>
          </a:xfrm>
          <a:prstGeom prst="rect">
            <a:avLst/>
          </a:prstGeom>
        </p:spPr>
      </p:pic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E72A5FC-9DBF-F769-FC6F-BEA949C630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762" y="6385322"/>
            <a:ext cx="280654" cy="280654"/>
          </a:xfrm>
          <a:prstGeom prst="rect">
            <a:avLst/>
          </a:prstGeom>
        </p:spPr>
      </p:pic>
      <p:pic>
        <p:nvPicPr>
          <p:cNvPr id="5" name="Picture 4" descr="A blue and black text&#10;&#10;AI-generated content may be incorrect.">
            <a:extLst>
              <a:ext uri="{FF2B5EF4-FFF2-40B4-BE49-F238E27FC236}">
                <a16:creationId xmlns:a16="http://schemas.microsoft.com/office/drawing/2014/main" id="{EB3E6768-E6F0-5B26-A710-353C1148E5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0837" y="4769688"/>
            <a:ext cx="3684556" cy="82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4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52ED6-7175-08EC-BFF0-33AEEF8FD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200535"/>
            <a:ext cx="10515600" cy="1325563"/>
          </a:xfrm>
        </p:spPr>
        <p:txBody>
          <a:bodyPr>
            <a:normAutofit/>
          </a:bodyPr>
          <a:lstStyle/>
          <a:p>
            <a:r>
              <a:rPr lang="en-CA" sz="4000" b="1">
                <a:solidFill>
                  <a:srgbClr val="233B7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Native</a:t>
            </a:r>
            <a:r>
              <a:rPr lang="en-CA" b="1">
                <a:solidFill>
                  <a:srgbClr val="233B7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Grasslands Defined</a:t>
            </a:r>
            <a:endParaRPr lang="en-US" b="1">
              <a:solidFill>
                <a:srgbClr val="233B7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A44B847-F687-E7AB-FB8A-2F5E7B70E4A3}"/>
              </a:ext>
            </a:extLst>
          </p:cNvPr>
          <p:cNvSpPr txBox="1">
            <a:spLocks/>
          </p:cNvSpPr>
          <p:nvPr/>
        </p:nvSpPr>
        <p:spPr>
          <a:xfrm>
            <a:off x="838202" y="1284818"/>
            <a:ext cx="10515600" cy="4979458"/>
          </a:xfrm>
          <a:prstGeom prst="rect">
            <a:avLst/>
          </a:prstGeom>
        </p:spPr>
        <p:txBody>
          <a:bodyPr vert="horz" lIns="91440" tIns="45721" rIns="91440" bIns="4572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CA" sz="2800" b="1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Native grassland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CA" sz="28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landscape unit where the vegetation is dominated by grasses, grass like plants, and/or forbs (&gt;50 per cent)… For grasslands to be defined as “native”, they must be comprised of greater than 30 per cent foliar cover of native grassland species.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CA" sz="28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					</a:t>
            </a:r>
            <a:r>
              <a:rPr lang="en-CA" sz="1401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GOA, </a:t>
            </a:r>
            <a:r>
              <a:rPr lang="en-CA" sz="1401" i="1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Conservation Assessments in Native Grasslands </a:t>
            </a:r>
            <a:r>
              <a:rPr lang="en-CA" sz="1401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(2018)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CA" sz="1401">
              <a:solidFill>
                <a:srgbClr val="233B7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CA" sz="2800">
              <a:solidFill>
                <a:srgbClr val="233B7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CA" sz="28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GOA, </a:t>
            </a:r>
            <a:r>
              <a:rPr lang="en-CA" sz="2800" i="1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Natural Regions and Subregions of Alberta: A Framework for Alberta’s Parks </a:t>
            </a:r>
            <a:r>
              <a:rPr lang="en-CA" sz="2800">
                <a:solidFill>
                  <a:srgbClr val="233B7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(2014)</a:t>
            </a:r>
          </a:p>
          <a:p>
            <a:endParaRPr lang="en-US" sz="2800">
              <a:solidFill>
                <a:srgbClr val="233B7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705802-9D78-8796-A2A0-D2502B79B944}"/>
              </a:ext>
            </a:extLst>
          </p:cNvPr>
          <p:cNvSpPr/>
          <p:nvPr/>
        </p:nvSpPr>
        <p:spPr>
          <a:xfrm>
            <a:off x="3" y="6062473"/>
            <a:ext cx="12191998" cy="795529"/>
          </a:xfrm>
          <a:prstGeom prst="rect">
            <a:avLst/>
          </a:prstGeom>
          <a:solidFill>
            <a:srgbClr val="BEDB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 sz="1801">
              <a:solidFill>
                <a:srgbClr val="78C846"/>
              </a:solidFill>
            </a:endParaRPr>
          </a:p>
        </p:txBody>
      </p:sp>
      <p:pic>
        <p:nvPicPr>
          <p:cNvPr id="10" name="Picture 9" descr="Blue text on a black background">
            <a:extLst>
              <a:ext uri="{FF2B5EF4-FFF2-40B4-BE49-F238E27FC236}">
                <a16:creationId xmlns:a16="http://schemas.microsoft.com/office/drawing/2014/main" id="{E78497FD-2FF6-91E7-9B99-2D4BE87934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08" y="6160207"/>
            <a:ext cx="1836985" cy="533799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DFC7A9F0-0566-6C0E-35DB-B28CD75E9A7B}"/>
              </a:ext>
            </a:extLst>
          </p:cNvPr>
          <p:cNvSpPr txBox="1">
            <a:spLocks noChangeArrowheads="1"/>
          </p:cNvSpPr>
          <p:nvPr/>
        </p:nvSpPr>
        <p:spPr>
          <a:xfrm>
            <a:off x="7923900" y="6361711"/>
            <a:ext cx="3595241" cy="488348"/>
          </a:xfrm>
          <a:prstGeom prst="rect">
            <a:avLst/>
          </a:prstGeom>
        </p:spPr>
        <p:txBody>
          <a:bodyPr vert="horz" lIns="91440" tIns="45721" rIns="91440" bIns="45721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elc@elc.ab.ca</a:t>
            </a:r>
            <a:r>
              <a:rPr lang="en-US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   </a:t>
            </a: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          </a:t>
            </a: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elc.ab.ca</a:t>
            </a:r>
            <a:r>
              <a:rPr lang="pl-PL" sz="1600" b="0" i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​</a:t>
            </a:r>
            <a:endParaRPr lang="en-GB" sz="2000">
              <a:solidFill>
                <a:srgbClr val="233B7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3B1D36D-BEE4-C075-1358-D2D1EAC066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787" y="6385322"/>
            <a:ext cx="280654" cy="280654"/>
          </a:xfrm>
          <a:prstGeom prst="rect">
            <a:avLst/>
          </a:prstGeom>
        </p:spPr>
      </p:pic>
      <p:pic>
        <p:nvPicPr>
          <p:cNvPr id="13" name="Picture 1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3285D74-ED2C-BF94-7881-C55E8A9B01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762" y="6385322"/>
            <a:ext cx="280654" cy="28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393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2A6EE-9BBE-6071-F72B-4B8E5C80C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2"/>
            <a:ext cx="10515600" cy="1325563"/>
          </a:xfrm>
        </p:spPr>
        <p:txBody>
          <a:bodyPr>
            <a:normAutofit/>
          </a:bodyPr>
          <a:lstStyle/>
          <a:p>
            <a:r>
              <a:rPr lang="en-CA" sz="4000" b="1">
                <a:solidFill>
                  <a:srgbClr val="233B7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Alberta’s Native Grasslands</a:t>
            </a:r>
            <a:endParaRPr lang="en-US" sz="4000" b="1">
              <a:solidFill>
                <a:srgbClr val="233B7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9C452E9-F630-EC12-C382-1D2A51BF8F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018" y="1325563"/>
            <a:ext cx="3038928" cy="4351339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4907AF-BE28-8CB3-04E2-A637A36B75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190" y="929491"/>
            <a:ext cx="4269893" cy="51982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684764A-FFBC-62E7-F5BC-663E87284F13}"/>
              </a:ext>
            </a:extLst>
          </p:cNvPr>
          <p:cNvSpPr/>
          <p:nvPr/>
        </p:nvSpPr>
        <p:spPr>
          <a:xfrm>
            <a:off x="3" y="6062473"/>
            <a:ext cx="12191998" cy="795529"/>
          </a:xfrm>
          <a:prstGeom prst="rect">
            <a:avLst/>
          </a:prstGeom>
          <a:solidFill>
            <a:srgbClr val="BEDB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 sz="1801">
              <a:solidFill>
                <a:srgbClr val="78C846"/>
              </a:solidFill>
            </a:endParaRPr>
          </a:p>
        </p:txBody>
      </p:sp>
      <p:pic>
        <p:nvPicPr>
          <p:cNvPr id="11" name="Picture 10" descr="Blue text on a black background">
            <a:extLst>
              <a:ext uri="{FF2B5EF4-FFF2-40B4-BE49-F238E27FC236}">
                <a16:creationId xmlns:a16="http://schemas.microsoft.com/office/drawing/2014/main" id="{5FE1F565-4ACC-8CF1-CEF0-EAB93F4850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08" y="6160207"/>
            <a:ext cx="1836985" cy="533799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DE8E7F14-D08E-1AC2-DB2A-96BA4DEA3B9E}"/>
              </a:ext>
            </a:extLst>
          </p:cNvPr>
          <p:cNvSpPr txBox="1">
            <a:spLocks noChangeArrowheads="1"/>
          </p:cNvSpPr>
          <p:nvPr/>
        </p:nvSpPr>
        <p:spPr>
          <a:xfrm>
            <a:off x="7923900" y="6361711"/>
            <a:ext cx="3595241" cy="488348"/>
          </a:xfrm>
          <a:prstGeom prst="rect">
            <a:avLst/>
          </a:prstGeom>
        </p:spPr>
        <p:txBody>
          <a:bodyPr vert="horz" lIns="91440" tIns="45721" rIns="91440" bIns="45721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elc@elc.ab.ca</a:t>
            </a:r>
            <a:r>
              <a:rPr lang="en-US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   </a:t>
            </a: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          </a:t>
            </a: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elc.ab.ca</a:t>
            </a:r>
            <a:r>
              <a:rPr lang="pl-PL" sz="1600" b="0" i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​</a:t>
            </a:r>
            <a:endParaRPr lang="en-GB" sz="2000">
              <a:solidFill>
                <a:srgbClr val="233B7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Picture 1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C704980-DF07-4C26-6D26-802EB88B4B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787" y="6385322"/>
            <a:ext cx="280654" cy="280654"/>
          </a:xfrm>
          <a:prstGeom prst="rect">
            <a:avLst/>
          </a:prstGeom>
        </p:spPr>
      </p:pic>
      <p:pic>
        <p:nvPicPr>
          <p:cNvPr id="14" name="Picture 1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7E32C7B-D271-C9DB-C356-30119408C0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762" y="6385322"/>
            <a:ext cx="280654" cy="28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356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7963B-06AF-08BE-0B05-3E4542811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209" y="2"/>
            <a:ext cx="10515600" cy="1325563"/>
          </a:xfrm>
        </p:spPr>
        <p:txBody>
          <a:bodyPr>
            <a:normAutofit/>
          </a:bodyPr>
          <a:lstStyle/>
          <a:p>
            <a:r>
              <a:rPr lang="en-CA" sz="4000" b="1">
                <a:solidFill>
                  <a:srgbClr val="233B7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Loss of Native Grasslands</a:t>
            </a:r>
            <a:endParaRPr lang="en-US" sz="4000" b="1">
              <a:solidFill>
                <a:srgbClr val="233B7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255071-175E-D0C0-2640-1D92A72787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838" y="1091097"/>
            <a:ext cx="7872436" cy="4174242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4DB81F5-BB74-8810-9FBB-D1C4D38C43AB}"/>
              </a:ext>
            </a:extLst>
          </p:cNvPr>
          <p:cNvSpPr txBox="1"/>
          <p:nvPr/>
        </p:nvSpPr>
        <p:spPr>
          <a:xfrm>
            <a:off x="894633" y="5407178"/>
            <a:ext cx="108850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233B7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Daniel Kraus and Andrea Hebb, “Southern Canada’s crisis ecoregions: identifying the most significant and threatened places for biodiversity conservation, </a:t>
            </a:r>
            <a:r>
              <a:rPr lang="en-US" sz="1200" i="1">
                <a:solidFill>
                  <a:srgbClr val="233B7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Biodiversity and Conservation, </a:t>
            </a:r>
            <a:r>
              <a:rPr lang="en-US" sz="1200">
                <a:solidFill>
                  <a:srgbClr val="233B7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29, 3573-3590 (2020), online: https://link.springer.com/article/10.1007/s10531-020-02038-x</a:t>
            </a:r>
            <a:r>
              <a:rPr lang="en-CA" sz="1200">
                <a:solidFill>
                  <a:srgbClr val="233B7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en-US" sz="1200">
              <a:solidFill>
                <a:srgbClr val="233B7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18F11A-7791-B1AB-56DD-8E8DABC8E617}"/>
              </a:ext>
            </a:extLst>
          </p:cNvPr>
          <p:cNvSpPr/>
          <p:nvPr/>
        </p:nvSpPr>
        <p:spPr>
          <a:xfrm>
            <a:off x="3" y="6062473"/>
            <a:ext cx="12191998" cy="795529"/>
          </a:xfrm>
          <a:prstGeom prst="rect">
            <a:avLst/>
          </a:prstGeom>
          <a:solidFill>
            <a:srgbClr val="BEDB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 sz="1801">
              <a:solidFill>
                <a:srgbClr val="78C846"/>
              </a:solidFill>
            </a:endParaRPr>
          </a:p>
        </p:txBody>
      </p:sp>
      <p:pic>
        <p:nvPicPr>
          <p:cNvPr id="4" name="Picture 3" descr="Blue text on a black background">
            <a:extLst>
              <a:ext uri="{FF2B5EF4-FFF2-40B4-BE49-F238E27FC236}">
                <a16:creationId xmlns:a16="http://schemas.microsoft.com/office/drawing/2014/main" id="{5FA47F20-8A1D-216F-693E-A1F2074E70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08" y="6160207"/>
            <a:ext cx="1836985" cy="533799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ECA957BB-07E0-4D25-5BF2-26BCF5B35085}"/>
              </a:ext>
            </a:extLst>
          </p:cNvPr>
          <p:cNvSpPr txBox="1">
            <a:spLocks noChangeArrowheads="1"/>
          </p:cNvSpPr>
          <p:nvPr/>
        </p:nvSpPr>
        <p:spPr>
          <a:xfrm>
            <a:off x="7923900" y="6361711"/>
            <a:ext cx="3595241" cy="488348"/>
          </a:xfrm>
          <a:prstGeom prst="rect">
            <a:avLst/>
          </a:prstGeom>
        </p:spPr>
        <p:txBody>
          <a:bodyPr vert="horz" lIns="91440" tIns="45721" rIns="91440" bIns="45721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elc@elc.ab.ca</a:t>
            </a:r>
            <a:r>
              <a:rPr lang="en-US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   </a:t>
            </a: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          </a:t>
            </a: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elc.ab.ca</a:t>
            </a:r>
            <a:r>
              <a:rPr lang="pl-PL" sz="1600" b="0" i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​</a:t>
            </a:r>
            <a:endParaRPr lang="en-GB" sz="2000">
              <a:solidFill>
                <a:srgbClr val="233B7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A16B79F-9F92-8973-77F9-03AF6ED590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787" y="6385322"/>
            <a:ext cx="280654" cy="280654"/>
          </a:xfrm>
          <a:prstGeom prst="rect">
            <a:avLst/>
          </a:prstGeom>
        </p:spPr>
      </p:pic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23D9D7B-E144-5C0F-0095-D5EFFF63B2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762" y="6385322"/>
            <a:ext cx="280654" cy="28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83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CC91B-194E-41DA-21D6-1DEAE0A5C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591" y="431667"/>
            <a:ext cx="5626002" cy="1479886"/>
          </a:xfrm>
        </p:spPr>
        <p:txBody>
          <a:bodyPr>
            <a:normAutofit/>
          </a:bodyPr>
          <a:lstStyle/>
          <a:p>
            <a:pPr algn="ctr"/>
            <a:r>
              <a:rPr lang="en-CA" sz="4000" b="1">
                <a:solidFill>
                  <a:srgbClr val="233B7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Drivers of Native </a:t>
            </a:r>
            <a:br>
              <a:rPr lang="en-CA" sz="4000" b="1">
                <a:solidFill>
                  <a:srgbClr val="233B7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en-CA" sz="4000" b="1">
                <a:solidFill>
                  <a:srgbClr val="233B7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Grassland Loss </a:t>
            </a:r>
            <a:endParaRPr lang="en-US" sz="4000">
              <a:solidFill>
                <a:srgbClr val="233B7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4" name="Picture 3" descr="Tractor in field">
            <a:extLst>
              <a:ext uri="{FF2B5EF4-FFF2-40B4-BE49-F238E27FC236}">
                <a16:creationId xmlns:a16="http://schemas.microsoft.com/office/drawing/2014/main" id="{3767D432-9811-ADFF-B62B-4DF6FA0E55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6" r="8446"/>
          <a:stretch/>
        </p:blipFill>
        <p:spPr>
          <a:xfrm>
            <a:off x="6745937" y="3"/>
            <a:ext cx="5446064" cy="62012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960964E-48A4-E248-3AF4-BD2FF75A9CB2}"/>
              </a:ext>
            </a:extLst>
          </p:cNvPr>
          <p:cNvSpPr/>
          <p:nvPr/>
        </p:nvSpPr>
        <p:spPr>
          <a:xfrm>
            <a:off x="3" y="6062473"/>
            <a:ext cx="12191998" cy="795529"/>
          </a:xfrm>
          <a:prstGeom prst="rect">
            <a:avLst/>
          </a:prstGeom>
          <a:solidFill>
            <a:srgbClr val="BEDB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 sz="1801">
              <a:solidFill>
                <a:srgbClr val="78C846"/>
              </a:solidFill>
            </a:endParaRPr>
          </a:p>
        </p:txBody>
      </p:sp>
      <p:pic>
        <p:nvPicPr>
          <p:cNvPr id="6" name="Picture 5" descr="Blue text on a black background">
            <a:extLst>
              <a:ext uri="{FF2B5EF4-FFF2-40B4-BE49-F238E27FC236}">
                <a16:creationId xmlns:a16="http://schemas.microsoft.com/office/drawing/2014/main" id="{334F3ECC-F01D-4347-D905-ED5F7E06D7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08" y="6160207"/>
            <a:ext cx="1836985" cy="533799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D9C26B2B-521A-FA53-71A9-E8E591888F79}"/>
              </a:ext>
            </a:extLst>
          </p:cNvPr>
          <p:cNvSpPr txBox="1">
            <a:spLocks noChangeArrowheads="1"/>
          </p:cNvSpPr>
          <p:nvPr/>
        </p:nvSpPr>
        <p:spPr>
          <a:xfrm>
            <a:off x="7923900" y="6361711"/>
            <a:ext cx="3595241" cy="488348"/>
          </a:xfrm>
          <a:prstGeom prst="rect">
            <a:avLst/>
          </a:prstGeom>
        </p:spPr>
        <p:txBody>
          <a:bodyPr vert="horz" lIns="91440" tIns="45721" rIns="91440" bIns="45721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elc@elc.ab.ca</a:t>
            </a:r>
            <a:r>
              <a:rPr lang="en-US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   </a:t>
            </a: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          </a:t>
            </a: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elc.ab.ca</a:t>
            </a:r>
            <a:r>
              <a:rPr lang="pl-PL" sz="1600" b="0" i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​</a:t>
            </a:r>
            <a:endParaRPr lang="en-GB" sz="2000">
              <a:solidFill>
                <a:srgbClr val="233B7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F1FDFEE-5FE7-779B-A9C1-05E0D8BDCE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787" y="6385322"/>
            <a:ext cx="280654" cy="280654"/>
          </a:xfrm>
          <a:prstGeom prst="rect">
            <a:avLst/>
          </a:prstGeom>
        </p:spPr>
      </p:pic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788B151-8BAA-2F83-72F3-E58BEBD060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762" y="6385322"/>
            <a:ext cx="280654" cy="28065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A6C3BD5-ABF1-B250-FA98-8F7085A441B1}"/>
              </a:ext>
            </a:extLst>
          </p:cNvPr>
          <p:cNvSpPr/>
          <p:nvPr/>
        </p:nvSpPr>
        <p:spPr>
          <a:xfrm>
            <a:off x="514441" y="2009286"/>
            <a:ext cx="6693408" cy="3201163"/>
          </a:xfrm>
          <a:prstGeom prst="rect">
            <a:avLst/>
          </a:prstGeom>
          <a:solidFill>
            <a:srgbClr val="233B7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CC3EE-B571-BC02-ABB7-53763DFDE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6353" y="2330659"/>
            <a:ext cx="6141364" cy="250681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CA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Loss due to conversion</a:t>
            </a:r>
          </a:p>
          <a:p>
            <a:pPr>
              <a:lnSpc>
                <a:spcPct val="120000"/>
              </a:lnSpc>
            </a:pPr>
            <a:r>
              <a:rPr lang="en-CA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Fragmentation from linear disturbances</a:t>
            </a:r>
          </a:p>
          <a:p>
            <a:pPr>
              <a:lnSpc>
                <a:spcPct val="120000"/>
              </a:lnSpc>
            </a:pPr>
            <a:r>
              <a:rPr lang="en-CA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Impairment from invasive species</a:t>
            </a:r>
            <a:endParaRPr lang="en-US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086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0E2DC-E8FE-4020-3131-492883BEB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62672"/>
            <a:ext cx="10515600" cy="1325563"/>
          </a:xfrm>
        </p:spPr>
        <p:txBody>
          <a:bodyPr>
            <a:normAutofit/>
          </a:bodyPr>
          <a:lstStyle/>
          <a:p>
            <a:r>
              <a:rPr lang="en-CA" sz="3600" b="1">
                <a:solidFill>
                  <a:srgbClr val="233B7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Why do </a:t>
            </a:r>
            <a:r>
              <a:rPr lang="en-CA" sz="4000" b="1">
                <a:solidFill>
                  <a:srgbClr val="233B7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we</a:t>
            </a:r>
            <a:r>
              <a:rPr lang="en-CA" sz="3600" b="1">
                <a:solidFill>
                  <a:srgbClr val="233B7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care about grasslands conservation and protection?</a:t>
            </a:r>
            <a:endParaRPr lang="en-US" sz="3600" b="1">
              <a:solidFill>
                <a:srgbClr val="233B7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9A74709-1AC1-B938-37E3-4DBE70A216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772" y="1371881"/>
            <a:ext cx="7578747" cy="38505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9AE1F5-065C-A8F0-EBFD-3102FE415C02}"/>
              </a:ext>
            </a:extLst>
          </p:cNvPr>
          <p:cNvSpPr txBox="1"/>
          <p:nvPr/>
        </p:nvSpPr>
        <p:spPr>
          <a:xfrm>
            <a:off x="1088916" y="5269789"/>
            <a:ext cx="10515600" cy="954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1">
                <a:solidFill>
                  <a:srgbClr val="233B7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Daniel Kraus and Andrea Hebb, “Southern Canada’s crisis ecoregions: identifying the most significant and threatened places for biodiversity conservation, </a:t>
            </a:r>
            <a:r>
              <a:rPr lang="en-US" sz="1401" i="1">
                <a:solidFill>
                  <a:srgbClr val="233B7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Biodiversity and Conservation, </a:t>
            </a:r>
            <a:r>
              <a:rPr lang="en-US" sz="1401">
                <a:solidFill>
                  <a:srgbClr val="233B7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29, 3573-3590 (2020), </a:t>
            </a:r>
          </a:p>
          <a:p>
            <a:r>
              <a:rPr lang="en-US" sz="1401">
                <a:solidFill>
                  <a:srgbClr val="233B7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online: https://link.springer.com/article/10.1007/s10531-020-02038-x</a:t>
            </a:r>
            <a:r>
              <a:rPr lang="en-CA" sz="1401">
                <a:solidFill>
                  <a:srgbClr val="233B7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en-US" sz="1401">
              <a:solidFill>
                <a:srgbClr val="233B7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l"/>
            <a:endParaRPr lang="en-US" sz="1401">
              <a:solidFill>
                <a:srgbClr val="233B7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858A23-FB64-FB6C-5A46-EC5C025AE29D}"/>
              </a:ext>
            </a:extLst>
          </p:cNvPr>
          <p:cNvSpPr/>
          <p:nvPr/>
        </p:nvSpPr>
        <p:spPr>
          <a:xfrm>
            <a:off x="3" y="6062473"/>
            <a:ext cx="12191998" cy="795529"/>
          </a:xfrm>
          <a:prstGeom prst="rect">
            <a:avLst/>
          </a:prstGeom>
          <a:solidFill>
            <a:srgbClr val="BEDB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 sz="1801">
              <a:solidFill>
                <a:srgbClr val="78C846"/>
              </a:solidFill>
            </a:endParaRPr>
          </a:p>
        </p:txBody>
      </p:sp>
      <p:pic>
        <p:nvPicPr>
          <p:cNvPr id="4" name="Picture 3" descr="Blue text on a black background">
            <a:extLst>
              <a:ext uri="{FF2B5EF4-FFF2-40B4-BE49-F238E27FC236}">
                <a16:creationId xmlns:a16="http://schemas.microsoft.com/office/drawing/2014/main" id="{828E8DD7-BE85-84B5-C95D-B5C6831E0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08" y="6160207"/>
            <a:ext cx="1836985" cy="533799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CAB16A47-021E-61C2-13A9-DBC8C6FA9831}"/>
              </a:ext>
            </a:extLst>
          </p:cNvPr>
          <p:cNvSpPr txBox="1">
            <a:spLocks noChangeArrowheads="1"/>
          </p:cNvSpPr>
          <p:nvPr/>
        </p:nvSpPr>
        <p:spPr>
          <a:xfrm>
            <a:off x="7923900" y="6361711"/>
            <a:ext cx="3595241" cy="488348"/>
          </a:xfrm>
          <a:prstGeom prst="rect">
            <a:avLst/>
          </a:prstGeom>
        </p:spPr>
        <p:txBody>
          <a:bodyPr vert="horz" lIns="91440" tIns="45721" rIns="91440" bIns="45721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elc@elc.ab.ca</a:t>
            </a:r>
            <a:r>
              <a:rPr lang="en-US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   </a:t>
            </a: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          </a:t>
            </a: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elc.ab.ca</a:t>
            </a:r>
            <a:r>
              <a:rPr lang="pl-PL" sz="1600" b="0" i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​</a:t>
            </a:r>
            <a:endParaRPr lang="en-GB" sz="2000">
              <a:solidFill>
                <a:srgbClr val="233B7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13E4808-5892-6ABC-E6E8-C0CA969EA5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787" y="6385322"/>
            <a:ext cx="280654" cy="280654"/>
          </a:xfrm>
          <a:prstGeom prst="rect">
            <a:avLst/>
          </a:prstGeom>
        </p:spPr>
      </p:pic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A0EF028-83FF-BA79-8421-5F7DB14B54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762" y="6385322"/>
            <a:ext cx="280654" cy="28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42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le:Prairie near Brooks.JPG">
            <a:extLst>
              <a:ext uri="{FF2B5EF4-FFF2-40B4-BE49-F238E27FC236}">
                <a16:creationId xmlns:a16="http://schemas.microsoft.com/office/drawing/2014/main" id="{78D38B10-C931-F0C5-8843-B0963AD0A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209" y="-1701307"/>
            <a:ext cx="9977609" cy="74556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BA33C1-8E18-ADCF-C236-76FBEFBF5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4" y="1457254"/>
            <a:ext cx="9954768" cy="33188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CA" sz="6000" b="1">
                <a:latin typeface="Segoe UI"/>
                <a:cs typeface="Segoe UI"/>
              </a:rPr>
              <a:t>What does the law do to protect native grasslands?</a:t>
            </a:r>
            <a:endParaRPr lang="en-US" sz="6000" b="1">
              <a:latin typeface="Segoe UI"/>
              <a:cs typeface="Segoe U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DA581-2C42-CC5F-DBC8-6E4A2A10AF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/>
              <a:t> 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F736C1-61EE-4D29-8AC6-ACCC445731B3}"/>
              </a:ext>
            </a:extLst>
          </p:cNvPr>
          <p:cNvSpPr/>
          <p:nvPr/>
        </p:nvSpPr>
        <p:spPr>
          <a:xfrm>
            <a:off x="3" y="6062473"/>
            <a:ext cx="12191998" cy="7955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 sz="1801">
              <a:solidFill>
                <a:srgbClr val="78C846"/>
              </a:solidFill>
            </a:endParaRPr>
          </a:p>
        </p:txBody>
      </p:sp>
      <p:pic>
        <p:nvPicPr>
          <p:cNvPr id="11" name="Picture 10" descr="Blue text on a black background">
            <a:extLst>
              <a:ext uri="{FF2B5EF4-FFF2-40B4-BE49-F238E27FC236}">
                <a16:creationId xmlns:a16="http://schemas.microsoft.com/office/drawing/2014/main" id="{28B0B90F-3A88-DFCF-DF4B-D512F16251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08" y="6160207"/>
            <a:ext cx="1836985" cy="533799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85D8E6AC-A40E-C201-4433-22F34C1F7B76}"/>
              </a:ext>
            </a:extLst>
          </p:cNvPr>
          <p:cNvSpPr txBox="1">
            <a:spLocks noChangeArrowheads="1"/>
          </p:cNvSpPr>
          <p:nvPr/>
        </p:nvSpPr>
        <p:spPr>
          <a:xfrm>
            <a:off x="7923900" y="6361711"/>
            <a:ext cx="3595241" cy="488348"/>
          </a:xfrm>
          <a:prstGeom prst="rect">
            <a:avLst/>
          </a:prstGeom>
        </p:spPr>
        <p:txBody>
          <a:bodyPr vert="horz" lIns="91440" tIns="45721" rIns="91440" bIns="45721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elc@elc.ab.ca</a:t>
            </a:r>
            <a:r>
              <a:rPr lang="en-US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   </a:t>
            </a: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           </a:t>
            </a:r>
            <a:r>
              <a:rPr lang="pl-PL" sz="1600" b="1" i="0" u="none" strike="noStrike">
                <a:solidFill>
                  <a:srgbClr val="233B76"/>
                </a:solidFill>
                <a:effectLst/>
                <a:latin typeface="Segoe UI" panose="020B0502040204020203" pitchFamily="34" charset="0"/>
              </a:rPr>
              <a:t>elc.ab.ca</a:t>
            </a:r>
            <a:r>
              <a:rPr lang="pl-PL" sz="1600" b="0" i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​</a:t>
            </a:r>
            <a:endParaRPr lang="en-GB" sz="2000">
              <a:solidFill>
                <a:srgbClr val="233B7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Picture 1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54D85C3-7B6E-E552-0902-8F82B91FDA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787" y="6385322"/>
            <a:ext cx="280654" cy="280654"/>
          </a:xfrm>
          <a:prstGeom prst="rect">
            <a:avLst/>
          </a:prstGeom>
        </p:spPr>
      </p:pic>
      <p:pic>
        <p:nvPicPr>
          <p:cNvPr id="14" name="Picture 1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FEA5DFE-116E-7A3A-FFCA-CE528F4F48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762" y="6385322"/>
            <a:ext cx="280654" cy="2806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1F53E8-FA42-DC4A-C808-FE181DF7A8E6}"/>
              </a:ext>
            </a:extLst>
          </p:cNvPr>
          <p:cNvSpPr txBox="1"/>
          <p:nvPr/>
        </p:nvSpPr>
        <p:spPr>
          <a:xfrm>
            <a:off x="1187115" y="5823285"/>
            <a:ext cx="268304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1" rIns="91440" bIns="45721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ea typeface="Calibri"/>
                <a:cs typeface="Calibri"/>
              </a:rPr>
              <a:t>Photo: Brett Snyder</a:t>
            </a:r>
          </a:p>
        </p:txBody>
      </p:sp>
    </p:spTree>
    <p:extLst>
      <p:ext uri="{BB962C8B-B14F-4D97-AF65-F5344CB8AC3E}">
        <p14:creationId xmlns:p14="http://schemas.microsoft.com/office/powerpoint/2010/main" val="37698700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743E96C47BEE448E7A57F336C619D0" ma:contentTypeVersion="20" ma:contentTypeDescription="Create a new document." ma:contentTypeScope="" ma:versionID="81b7bf93177061cdebfc4b89c4b3b276">
  <xsd:schema xmlns:xsd="http://www.w3.org/2001/XMLSchema" xmlns:xs="http://www.w3.org/2001/XMLSchema" xmlns:p="http://schemas.microsoft.com/office/2006/metadata/properties" xmlns:ns2="b93eee4a-74b4-4115-96cc-e181b9d46265" xmlns:ns3="2ea8f56d-41a0-44f9-beba-e4496c98b7ee" targetNamespace="http://schemas.microsoft.com/office/2006/metadata/properties" ma:root="true" ma:fieldsID="29639ebd6d9a3514454a0c11ed685fc7" ns2:_="" ns3:_="">
    <xsd:import namespace="b93eee4a-74b4-4115-96cc-e181b9d46265"/>
    <xsd:import namespace="2ea8f56d-41a0-44f9-beba-e4496c98b7ee"/>
    <xsd:element name="properties">
      <xsd:complexType>
        <xsd:sequence>
          <xsd:element name="documentManagement">
            <xsd:complexType>
              <xsd:all>
                <xsd:element ref="ns2:MigrationSourceURL" minOccurs="0"/>
                <xsd:element ref="ns3:SharedWithUsers" minOccurs="0"/>
                <xsd:element ref="ns3:SharingHintHash" minOccurs="0"/>
                <xsd:element ref="ns3:SharedWithDetails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EventHashCode" minOccurs="0"/>
                <xsd:element ref="ns2:MediaServiceGenerationTim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3eee4a-74b4-4115-96cc-e181b9d46265" elementFormDefault="qualified">
    <xsd:import namespace="http://schemas.microsoft.com/office/2006/documentManagement/types"/>
    <xsd:import namespace="http://schemas.microsoft.com/office/infopath/2007/PartnerControls"/>
    <xsd:element name="MigrationSourceURL" ma:index="8" nillable="true" ma:displayName="MigrationSourceURL" ma:internalName="MigrationSourceURL">
      <xsd:simpleType>
        <xsd:restriction base="dms:Note">
          <xsd:maxLength value="255"/>
        </xsd:restriction>
      </xsd:simpleType>
    </xsd:element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b296c2e7-9c58-44e5-8e01-94a55cf731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a8f56d-41a0-44f9-beba-e4496c98b7ee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10" nillable="true" ma:displayName="Sharing Hint Hash" ma:internalName="SharingHintHash" ma:readOnly="true">
      <xsd:simpleType>
        <xsd:restriction base="dms:Text"/>
      </xsd:simple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b93a60e6-9636-40b8-87f4-a8a36dc98357}" ma:internalName="TaxCatchAll" ma:showField="CatchAllData" ma:web="2ea8f56d-41a0-44f9-beba-e4496c98b7e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SourceURL xmlns="b93eee4a-74b4-4115-96cc-e181b9d46265" xsi:nil="true"/>
    <lcf76f155ced4ddcb4097134ff3c332f xmlns="b93eee4a-74b4-4115-96cc-e181b9d46265">
      <Terms xmlns="http://schemas.microsoft.com/office/infopath/2007/PartnerControls"/>
    </lcf76f155ced4ddcb4097134ff3c332f>
    <TaxCatchAll xmlns="2ea8f56d-41a0-44f9-beba-e4496c98b7ee" xsi:nil="true"/>
  </documentManagement>
</p:properties>
</file>

<file path=customXml/itemProps1.xml><?xml version="1.0" encoding="utf-8"?>
<ds:datastoreItem xmlns:ds="http://schemas.openxmlformats.org/officeDocument/2006/customXml" ds:itemID="{D3A83DE1-5A35-44E5-BCEB-4FF4643816AE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b93eee4a-74b4-4115-96cc-e181b9d46265"/>
    <ds:schemaRef ds:uri="2ea8f56d-41a0-44f9-beba-e4496c98b7ee"/>
  </ds:schemaRefs>
</ds:datastoreItem>
</file>

<file path=customXml/itemProps2.xml><?xml version="1.0" encoding="utf-8"?>
<ds:datastoreItem xmlns:ds="http://schemas.openxmlformats.org/officeDocument/2006/customXml" ds:itemID="{2B7C7BC1-CE97-499F-A01D-F63D52462A8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106C047-362B-437F-909C-F2C64BB4BAE7}">
  <ds:schemaRefs>
    <ds:schemaRef ds:uri="http://schemas.microsoft.com/office/2006/metadata/properties"/>
    <ds:schemaRef ds:uri="http://www.w3.org/2000/xmlns/"/>
    <ds:schemaRef ds:uri="b93eee4a-74b4-4115-96cc-e181b9d46265"/>
    <ds:schemaRef ds:uri="http://www.w3.org/2001/XMLSchema-instance"/>
    <ds:schemaRef ds:uri="http://schemas.microsoft.com/office/infopath/2007/PartnerControls"/>
    <ds:schemaRef ds:uri="2ea8f56d-41a0-44f9-beba-e4496c98b7e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4151</Words>
  <Application>Microsoft Office PowerPoint</Application>
  <PresentationFormat>Widescreen</PresentationFormat>
  <Paragraphs>435</Paragraphs>
  <Slides>25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2013 - 2022 Theme</vt:lpstr>
      <vt:lpstr>PowerPoint Presentation</vt:lpstr>
      <vt:lpstr>About the  Environmental Law Centre</vt:lpstr>
      <vt:lpstr>Today’s Webinar </vt:lpstr>
      <vt:lpstr>Native Grasslands Defined</vt:lpstr>
      <vt:lpstr>Alberta’s Native Grasslands</vt:lpstr>
      <vt:lpstr>Loss of Native Grasslands</vt:lpstr>
      <vt:lpstr>Drivers of Native  Grassland Loss </vt:lpstr>
      <vt:lpstr>Why do we care about grasslands conservation and protection?</vt:lpstr>
      <vt:lpstr>What does the law do to protect native grasslands?</vt:lpstr>
      <vt:lpstr>Protected Areas, Land Use Planning &amp;  Land Management Legislation</vt:lpstr>
      <vt:lpstr>Resource Activities Regulation Legislation</vt:lpstr>
      <vt:lpstr>Grassland Policies</vt:lpstr>
      <vt:lpstr>How does native grasslands protection factor into regulatory decision-making?</vt:lpstr>
      <vt:lpstr>ELC’s Regulatory Evaluation Framework </vt:lpstr>
      <vt:lpstr>Land Management Decision-Making:  Public Lands</vt:lpstr>
      <vt:lpstr>Land Management Decision-Making:  Private Lands</vt:lpstr>
      <vt:lpstr>Alberta Utilities Commission </vt:lpstr>
      <vt:lpstr>Alberta Energy Regulator </vt:lpstr>
      <vt:lpstr>Alberta Energy Regulator </vt:lpstr>
      <vt:lpstr>Natural Resource Conservation Board  </vt:lpstr>
      <vt:lpstr>Canada Energy Regulator </vt:lpstr>
      <vt:lpstr>Key Conclusions</vt:lpstr>
      <vt:lpstr>Next Steps </vt:lpstr>
      <vt:lpstr>PowerPoint Presentation</vt:lpstr>
      <vt:lpstr>Contact the ELC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Unger</dc:creator>
  <cp:lastModifiedBy>Brenda Heelan Powell</cp:lastModifiedBy>
  <cp:revision>12</cp:revision>
  <dcterms:created xsi:type="dcterms:W3CDTF">2018-03-13T22:30:02Z</dcterms:created>
  <dcterms:modified xsi:type="dcterms:W3CDTF">2025-03-19T19:51:34Z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0x01010004743E96C47BEE448E7A57F336C619D0</vt:lpwstr>
  </property>
  <property fmtid="{D5CDD505-2E9C-101B-9397-08002B2CF9AE}" pid="3" name="MediaServiceImageTags">
    <vt:lpwstr/>
  </property>
</Properties>
</file>